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302"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embeddedFontLst>
    <p:embeddedFont>
      <p:font typeface="Lato" panose="020B0604020202020204" charset="0"/>
      <p:regular r:id="rId50"/>
      <p:bold r:id="rId51"/>
      <p:italic r:id="rId52"/>
      <p:boldItalic r:id="rId53"/>
    </p:embeddedFont>
    <p:embeddedFont>
      <p:font typeface="Century Gothic" panose="020B0502020202020204" pitchFamily="3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g9nyBgkVrVesOofpsfTmEyhzmw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6c9ebc0df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a6c9ebc0df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72c39e26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2a72c39e2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272dd9f12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2a272dd9f12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a272dd9f12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2a272dd9f12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6c9ebc0df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a6c9ebc0df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6c9ebc0df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2a6c9ebc0df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6c9ebc0df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2a6c9ebc0df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6c9ebc0df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a6c9ebc0df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6c9ebc0df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2a6c9ebc0df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6c9ebc0df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2a6c9ebc0df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3c0baab6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2a3c0baab68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a3c0baab68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6c9ebc0df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2a6c9ebc0df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6c9ebc0df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g2a6c9ebc0df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a6c9ebc0df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2a6c9ebc0df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95b09669e7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295b09669e7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95b09669e7_0_1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295b09669e7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a6c9ebc0df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g2a6c9ebc0df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272dd9f12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2a272dd9f12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a6c9ebc0df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2a6c9ebc0df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a6c9ebc0df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2a6c9ebc0df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6c9ebc0df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2a6c9ebc0df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6:notes"/>
          <p:cNvSpPr>
            <a:spLocks noGrp="1" noRot="1" noChangeAspect="1"/>
          </p:cNvSpPr>
          <p:nvPr>
            <p:ph type="sldImg" idx="2"/>
          </p:nvPr>
        </p:nvSpPr>
        <p:spPr>
          <a:xfrm>
            <a:off x="-16986250" y="-11796713"/>
            <a:ext cx="22134513" cy="12452351"/>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5b09669e7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295b09669e7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a6c9ebc0df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2a6c9ebc0df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a6c9ebc0df_0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2a6c9ebc0df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6c9ebc0df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g2a6c9ebc0df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5b09669e7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3" name="Google Shape;373;g295b09669e7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5b09669e7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g295b09669e7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72a8b0ef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2a72a8b0ef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72a8b0efa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g2a72a8b0ef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72af14940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g2a72af1494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6c9ebc0df_0_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g2a6c9ebc0df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72c39e269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2a72c39e2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72c39e269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2a72c39e269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a6c9ebc0df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2a6c9ebc0df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72c39e26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2a72c39e26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a7b0bf201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2a7b0bf201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a7b0bf2014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7" name="Google Shape;467;g2a7b0bf2014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95b2afd86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95b2afd864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295b2afd864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a272dd9f1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2a272dd9f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5b09669e7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295b09669e7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6c9ebc0d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a6c9ebc0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5b09669e7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295b09669e7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272dd9f12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2a272dd9f1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3"/>
          <p:cNvSpPr/>
          <p:nvPr/>
        </p:nvSpPr>
        <p:spPr>
          <a:xfrm>
            <a:off x="-4764" y="285750"/>
            <a:ext cx="12193588" cy="6381750"/>
          </a:xfrm>
          <a:custGeom>
            <a:avLst/>
            <a:gdLst/>
            <a:ahLst/>
            <a:cxnLst/>
            <a:rect l="l" t="t" r="r" b="b"/>
            <a:pathLst>
              <a:path w="3839" h="2010" extrusionOk="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a:gsLst>
              <a:gs pos="0">
                <a:srgbClr val="F2F2F2"/>
              </a:gs>
              <a:gs pos="100000">
                <a:srgbClr val="D8D8D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7" name="Google Shape;17;p73"/>
          <p:cNvSpPr txBox="1">
            <a:spLocks noGrp="1"/>
          </p:cNvSpPr>
          <p:nvPr>
            <p:ph type="ctrTitle"/>
          </p:nvPr>
        </p:nvSpPr>
        <p:spPr>
          <a:xfrm>
            <a:off x="1217930" y="1828800"/>
            <a:ext cx="9756141" cy="304800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3"/>
          <p:cNvSpPr txBox="1">
            <a:spLocks noGrp="1"/>
          </p:cNvSpPr>
          <p:nvPr>
            <p:ph type="subTitle" idx="1"/>
          </p:nvPr>
        </p:nvSpPr>
        <p:spPr>
          <a:xfrm>
            <a:off x="1217931" y="5029200"/>
            <a:ext cx="7850644"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SzPts val="1600"/>
              <a:buNone/>
              <a:defRPr sz="2000">
                <a:solidFill>
                  <a:schemeClr val="dk1"/>
                </a:solidFill>
              </a:defRPr>
            </a:lvl1pPr>
            <a:lvl2pPr lvl="1" algn="ctr">
              <a:lnSpc>
                <a:spcPct val="90000"/>
              </a:lnSpc>
              <a:spcBef>
                <a:spcPts val="600"/>
              </a:spcBef>
              <a:spcAft>
                <a:spcPts val="0"/>
              </a:spcAft>
              <a:buSzPts val="1600"/>
              <a:buNone/>
              <a:defRPr>
                <a:solidFill>
                  <a:srgbClr val="979797"/>
                </a:solidFill>
              </a:defRPr>
            </a:lvl2pPr>
            <a:lvl3pPr lvl="2" algn="ctr">
              <a:lnSpc>
                <a:spcPct val="90000"/>
              </a:lnSpc>
              <a:spcBef>
                <a:spcPts val="600"/>
              </a:spcBef>
              <a:spcAft>
                <a:spcPts val="0"/>
              </a:spcAft>
              <a:buSzPts val="1440"/>
              <a:buNone/>
              <a:defRPr>
                <a:solidFill>
                  <a:srgbClr val="979797"/>
                </a:solidFill>
              </a:defRPr>
            </a:lvl3pPr>
            <a:lvl4pPr lvl="3" algn="ctr">
              <a:lnSpc>
                <a:spcPct val="90000"/>
              </a:lnSpc>
              <a:spcBef>
                <a:spcPts val="600"/>
              </a:spcBef>
              <a:spcAft>
                <a:spcPts val="0"/>
              </a:spcAft>
              <a:buSzPts val="1280"/>
              <a:buNone/>
              <a:defRPr>
                <a:solidFill>
                  <a:srgbClr val="979797"/>
                </a:solidFill>
              </a:defRPr>
            </a:lvl4pPr>
            <a:lvl5pPr lvl="4" algn="ctr">
              <a:lnSpc>
                <a:spcPct val="90000"/>
              </a:lnSpc>
              <a:spcBef>
                <a:spcPts val="600"/>
              </a:spcBef>
              <a:spcAft>
                <a:spcPts val="0"/>
              </a:spcAft>
              <a:buSzPts val="1280"/>
              <a:buNone/>
              <a:defRPr>
                <a:solidFill>
                  <a:srgbClr val="979797"/>
                </a:solidFill>
              </a:defRPr>
            </a:lvl5pPr>
            <a:lvl6pPr lvl="5" algn="ctr">
              <a:lnSpc>
                <a:spcPct val="100000"/>
              </a:lnSpc>
              <a:spcBef>
                <a:spcPts val="600"/>
              </a:spcBef>
              <a:spcAft>
                <a:spcPts val="0"/>
              </a:spcAft>
              <a:buClr>
                <a:srgbClr val="979797"/>
              </a:buClr>
              <a:buSzPts val="1280"/>
              <a:buNone/>
              <a:defRPr>
                <a:solidFill>
                  <a:srgbClr val="979797"/>
                </a:solidFill>
              </a:defRPr>
            </a:lvl6pPr>
            <a:lvl7pPr lvl="6" algn="ctr">
              <a:lnSpc>
                <a:spcPct val="100000"/>
              </a:lnSpc>
              <a:spcBef>
                <a:spcPts val="600"/>
              </a:spcBef>
              <a:spcAft>
                <a:spcPts val="0"/>
              </a:spcAft>
              <a:buClr>
                <a:srgbClr val="979797"/>
              </a:buClr>
              <a:buSzPts val="1280"/>
              <a:buNone/>
              <a:defRPr>
                <a:solidFill>
                  <a:srgbClr val="979797"/>
                </a:solidFill>
              </a:defRPr>
            </a:lvl7pPr>
            <a:lvl8pPr lvl="7" algn="ctr">
              <a:lnSpc>
                <a:spcPct val="100000"/>
              </a:lnSpc>
              <a:spcBef>
                <a:spcPts val="600"/>
              </a:spcBef>
              <a:spcAft>
                <a:spcPts val="0"/>
              </a:spcAft>
              <a:buClr>
                <a:srgbClr val="979797"/>
              </a:buClr>
              <a:buSzPts val="1280"/>
              <a:buNone/>
              <a:defRPr>
                <a:solidFill>
                  <a:srgbClr val="979797"/>
                </a:solidFill>
              </a:defRPr>
            </a:lvl8pPr>
            <a:lvl9pPr lvl="8" algn="ctr">
              <a:lnSpc>
                <a:spcPct val="100000"/>
              </a:lnSpc>
              <a:spcBef>
                <a:spcPts val="600"/>
              </a:spcBef>
              <a:spcAft>
                <a:spcPts val="0"/>
              </a:spcAft>
              <a:buClr>
                <a:srgbClr val="979797"/>
              </a:buClr>
              <a:buSzPts val="1280"/>
              <a:buNone/>
              <a:defRPr>
                <a:solidFill>
                  <a:srgbClr val="979797"/>
                </a:solidFill>
              </a:defRPr>
            </a:lvl9pPr>
          </a:lstStyle>
          <a:p>
            <a:endParaRPr/>
          </a:p>
        </p:txBody>
      </p:sp>
      <p:pic>
        <p:nvPicPr>
          <p:cNvPr id="19" name="Google Shape;19;p73"/>
          <p:cNvPicPr preferRelativeResize="0"/>
          <p:nvPr/>
        </p:nvPicPr>
        <p:blipFill rotWithShape="1">
          <a:blip r:embed="rId2">
            <a:alphaModFix/>
          </a:blip>
          <a:srcRect l="10382" r="10978" b="21025"/>
          <a:stretch/>
        </p:blipFill>
        <p:spPr>
          <a:xfrm>
            <a:off x="9297234" y="-498145"/>
            <a:ext cx="2894767" cy="17173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82"/>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2"/>
          <p:cNvSpPr txBox="1">
            <a:spLocks noGrp="1"/>
          </p:cNvSpPr>
          <p:nvPr>
            <p:ph type="body" idx="1"/>
          </p:nvPr>
        </p:nvSpPr>
        <p:spPr>
          <a:xfrm rot="5400000">
            <a:off x="3924302" y="-877571"/>
            <a:ext cx="4343400" cy="975614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20040" algn="l">
              <a:lnSpc>
                <a:spcPct val="100000"/>
              </a:lnSpc>
              <a:spcBef>
                <a:spcPts val="600"/>
              </a:spcBef>
              <a:spcAft>
                <a:spcPts val="0"/>
              </a:spcAft>
              <a:buClr>
                <a:schemeClr val="dk1"/>
              </a:buClr>
              <a:buSzPts val="1440"/>
              <a:buChar char="•"/>
              <a:defRPr/>
            </a:lvl9pPr>
          </a:lstStyle>
          <a:p>
            <a:endParaRPr/>
          </a:p>
        </p:txBody>
      </p:sp>
      <p:sp>
        <p:nvSpPr>
          <p:cNvPr id="84" name="Google Shape;84;p82"/>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2"/>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2"/>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87" name="Google Shape;87;p82"/>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83"/>
          <p:cNvSpPr txBox="1">
            <a:spLocks noGrp="1"/>
          </p:cNvSpPr>
          <p:nvPr>
            <p:ph type="title"/>
          </p:nvPr>
        </p:nvSpPr>
        <p:spPr>
          <a:xfrm rot="5400000">
            <a:off x="7163436" y="2361565"/>
            <a:ext cx="5486400" cy="213487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83"/>
          <p:cNvSpPr txBox="1">
            <a:spLocks noGrp="1"/>
          </p:cNvSpPr>
          <p:nvPr>
            <p:ph type="body" idx="1"/>
          </p:nvPr>
        </p:nvSpPr>
        <p:spPr>
          <a:xfrm rot="5400000">
            <a:off x="2183765" y="-280035"/>
            <a:ext cx="5486400" cy="741807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91" name="Google Shape;91;p83"/>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83"/>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83"/>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94" name="Google Shape;94;p83"/>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79"/>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9"/>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9"/>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79"/>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74"/>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74"/>
          <p:cNvSpPr txBox="1">
            <a:spLocks noGrp="1"/>
          </p:cNvSpPr>
          <p:nvPr>
            <p:ph type="body" idx="1"/>
          </p:nvPr>
        </p:nvSpPr>
        <p:spPr>
          <a:xfrm>
            <a:off x="1217931" y="1828800"/>
            <a:ext cx="9756141" cy="43434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6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09879" algn="l">
              <a:lnSpc>
                <a:spcPct val="90000"/>
              </a:lnSpc>
              <a:spcBef>
                <a:spcPts val="600"/>
              </a:spcBef>
              <a:spcAft>
                <a:spcPts val="0"/>
              </a:spcAft>
              <a:buSzPts val="1280"/>
              <a:buChar char="•"/>
              <a:defRPr/>
            </a:lvl5pPr>
            <a:lvl6pPr marL="2743200" lvl="5" indent="-309879" algn="l">
              <a:lnSpc>
                <a:spcPct val="100000"/>
              </a:lnSpc>
              <a:spcBef>
                <a:spcPts val="600"/>
              </a:spcBef>
              <a:spcAft>
                <a:spcPts val="0"/>
              </a:spcAft>
              <a:buClr>
                <a:schemeClr val="dk1"/>
              </a:buClr>
              <a:buSzPts val="1280"/>
              <a:buChar char="•"/>
              <a:defRPr/>
            </a:lvl6pPr>
            <a:lvl7pPr marL="3200400" lvl="6" indent="-309879" algn="l">
              <a:lnSpc>
                <a:spcPct val="100000"/>
              </a:lnSpc>
              <a:spcBef>
                <a:spcPts val="600"/>
              </a:spcBef>
              <a:spcAft>
                <a:spcPts val="0"/>
              </a:spcAft>
              <a:buClr>
                <a:schemeClr val="dk1"/>
              </a:buClr>
              <a:buSzPts val="1280"/>
              <a:buChar char="•"/>
              <a:defRPr/>
            </a:lvl7pPr>
            <a:lvl8pPr marL="3657600" lvl="7" indent="-309879" algn="l">
              <a:lnSpc>
                <a:spcPct val="100000"/>
              </a:lnSpc>
              <a:spcBef>
                <a:spcPts val="600"/>
              </a:spcBef>
              <a:spcAft>
                <a:spcPts val="0"/>
              </a:spcAft>
              <a:buClr>
                <a:schemeClr val="dk1"/>
              </a:buClr>
              <a:buSzPts val="1280"/>
              <a:buChar char="•"/>
              <a:defRPr/>
            </a:lvl8pPr>
            <a:lvl9pPr marL="4114800" lvl="8" indent="-309879" algn="l">
              <a:lnSpc>
                <a:spcPct val="100000"/>
              </a:lnSpc>
              <a:spcBef>
                <a:spcPts val="600"/>
              </a:spcBef>
              <a:spcAft>
                <a:spcPts val="0"/>
              </a:spcAft>
              <a:buClr>
                <a:schemeClr val="dk1"/>
              </a:buClr>
              <a:buSzPts val="1280"/>
              <a:buChar char="•"/>
              <a:defRPr/>
            </a:lvl9pPr>
          </a:lstStyle>
          <a:p>
            <a:endParaRPr/>
          </a:p>
        </p:txBody>
      </p:sp>
      <p:sp>
        <p:nvSpPr>
          <p:cNvPr id="28" name="Google Shape;28;p74"/>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4"/>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4"/>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74"/>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6"/>
          <p:cNvSpPr txBox="1">
            <a:spLocks noGrp="1"/>
          </p:cNvSpPr>
          <p:nvPr>
            <p:ph type="body" idx="1"/>
          </p:nvPr>
        </p:nvSpPr>
        <p:spPr>
          <a:xfrm>
            <a:off x="1233600" y="1828800"/>
            <a:ext cx="4709961"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35" name="Google Shape;35;p76"/>
          <p:cNvSpPr txBox="1">
            <a:spLocks noGrp="1"/>
          </p:cNvSpPr>
          <p:nvPr>
            <p:ph type="body" idx="2"/>
          </p:nvPr>
        </p:nvSpPr>
        <p:spPr>
          <a:xfrm>
            <a:off x="6264110" y="1828800"/>
            <a:ext cx="4709961" cy="4343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36" name="Google Shape;36;p76"/>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6"/>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6"/>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76"/>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75"/>
          <p:cNvSpPr txBox="1">
            <a:spLocks noGrp="1"/>
          </p:cNvSpPr>
          <p:nvPr>
            <p:ph type="title"/>
          </p:nvPr>
        </p:nvSpPr>
        <p:spPr>
          <a:xfrm>
            <a:off x="1217931" y="3429001"/>
            <a:ext cx="9756141" cy="23621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400"/>
              <a:buFont typeface="Century Gothic"/>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5"/>
          <p:cNvSpPr txBox="1">
            <a:spLocks noGrp="1"/>
          </p:cNvSpPr>
          <p:nvPr>
            <p:ph type="body" idx="1"/>
          </p:nvPr>
        </p:nvSpPr>
        <p:spPr>
          <a:xfrm>
            <a:off x="1213466" y="685802"/>
            <a:ext cx="7855109" cy="11429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600"/>
              <a:buNone/>
              <a:defRPr sz="2000">
                <a:solidFill>
                  <a:schemeClr val="dk1"/>
                </a:solidFill>
              </a:defRPr>
            </a:lvl1pPr>
            <a:lvl2pPr marL="914400" lvl="1" indent="-228600" algn="l">
              <a:lnSpc>
                <a:spcPct val="90000"/>
              </a:lnSpc>
              <a:spcBef>
                <a:spcPts val="600"/>
              </a:spcBef>
              <a:spcAft>
                <a:spcPts val="0"/>
              </a:spcAft>
              <a:buSzPts val="1440"/>
              <a:buNone/>
              <a:defRPr sz="1800">
                <a:solidFill>
                  <a:srgbClr val="979797"/>
                </a:solidFill>
              </a:defRPr>
            </a:lvl2pPr>
            <a:lvl3pPr marL="1371600" lvl="2" indent="-228600" algn="l">
              <a:lnSpc>
                <a:spcPct val="90000"/>
              </a:lnSpc>
              <a:spcBef>
                <a:spcPts val="600"/>
              </a:spcBef>
              <a:spcAft>
                <a:spcPts val="0"/>
              </a:spcAft>
              <a:buSzPts val="1280"/>
              <a:buNone/>
              <a:defRPr sz="1600">
                <a:solidFill>
                  <a:srgbClr val="979797"/>
                </a:solidFill>
              </a:defRPr>
            </a:lvl3pPr>
            <a:lvl4pPr marL="1828800" lvl="3" indent="-228600" algn="l">
              <a:lnSpc>
                <a:spcPct val="90000"/>
              </a:lnSpc>
              <a:spcBef>
                <a:spcPts val="600"/>
              </a:spcBef>
              <a:spcAft>
                <a:spcPts val="0"/>
              </a:spcAft>
              <a:buSzPts val="1120"/>
              <a:buNone/>
              <a:defRPr sz="1400">
                <a:solidFill>
                  <a:srgbClr val="979797"/>
                </a:solidFill>
              </a:defRPr>
            </a:lvl4pPr>
            <a:lvl5pPr marL="2286000" lvl="4" indent="-228600" algn="l">
              <a:lnSpc>
                <a:spcPct val="90000"/>
              </a:lnSpc>
              <a:spcBef>
                <a:spcPts val="600"/>
              </a:spcBef>
              <a:spcAft>
                <a:spcPts val="0"/>
              </a:spcAft>
              <a:buSzPts val="1120"/>
              <a:buNone/>
              <a:defRPr sz="1400">
                <a:solidFill>
                  <a:srgbClr val="979797"/>
                </a:solidFill>
              </a:defRPr>
            </a:lvl5pPr>
            <a:lvl6pPr marL="2743200" lvl="5" indent="-228600" algn="l">
              <a:lnSpc>
                <a:spcPct val="100000"/>
              </a:lnSpc>
              <a:spcBef>
                <a:spcPts val="600"/>
              </a:spcBef>
              <a:spcAft>
                <a:spcPts val="0"/>
              </a:spcAft>
              <a:buClr>
                <a:srgbClr val="979797"/>
              </a:buClr>
              <a:buSzPts val="1120"/>
              <a:buNone/>
              <a:defRPr sz="1400">
                <a:solidFill>
                  <a:srgbClr val="979797"/>
                </a:solidFill>
              </a:defRPr>
            </a:lvl6pPr>
            <a:lvl7pPr marL="3200400" lvl="6" indent="-228600" algn="l">
              <a:lnSpc>
                <a:spcPct val="100000"/>
              </a:lnSpc>
              <a:spcBef>
                <a:spcPts val="600"/>
              </a:spcBef>
              <a:spcAft>
                <a:spcPts val="0"/>
              </a:spcAft>
              <a:buClr>
                <a:srgbClr val="979797"/>
              </a:buClr>
              <a:buSzPts val="1120"/>
              <a:buNone/>
              <a:defRPr sz="1400">
                <a:solidFill>
                  <a:srgbClr val="979797"/>
                </a:solidFill>
              </a:defRPr>
            </a:lvl7pPr>
            <a:lvl8pPr marL="3657600" lvl="7" indent="-228600" algn="l">
              <a:lnSpc>
                <a:spcPct val="100000"/>
              </a:lnSpc>
              <a:spcBef>
                <a:spcPts val="600"/>
              </a:spcBef>
              <a:spcAft>
                <a:spcPts val="0"/>
              </a:spcAft>
              <a:buClr>
                <a:srgbClr val="979797"/>
              </a:buClr>
              <a:buSzPts val="1120"/>
              <a:buNone/>
              <a:defRPr sz="1400">
                <a:solidFill>
                  <a:srgbClr val="979797"/>
                </a:solidFill>
              </a:defRPr>
            </a:lvl8pPr>
            <a:lvl9pPr marL="4114800" lvl="8" indent="-228600" algn="l">
              <a:lnSpc>
                <a:spcPct val="100000"/>
              </a:lnSpc>
              <a:spcBef>
                <a:spcPts val="600"/>
              </a:spcBef>
              <a:spcAft>
                <a:spcPts val="0"/>
              </a:spcAft>
              <a:buClr>
                <a:srgbClr val="979797"/>
              </a:buClr>
              <a:buSzPts val="1120"/>
              <a:buNone/>
              <a:defRPr sz="1400">
                <a:solidFill>
                  <a:srgbClr val="979797"/>
                </a:solidFill>
              </a:defRPr>
            </a:lvl9pPr>
          </a:lstStyle>
          <a:p>
            <a:endParaRPr/>
          </a:p>
        </p:txBody>
      </p:sp>
      <p:sp>
        <p:nvSpPr>
          <p:cNvPr id="43" name="Google Shape;43;p75"/>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5"/>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5"/>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75"/>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77"/>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7"/>
          <p:cNvSpPr txBox="1">
            <a:spLocks noGrp="1"/>
          </p:cNvSpPr>
          <p:nvPr>
            <p:ph type="body" idx="1"/>
          </p:nvPr>
        </p:nvSpPr>
        <p:spPr>
          <a:xfrm>
            <a:off x="1217931" y="1828800"/>
            <a:ext cx="4710387" cy="8382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0" cap="none">
                <a:solidFill>
                  <a:srgbClr val="2A2A2A"/>
                </a:solidFill>
              </a:defRPr>
            </a:lvl1pPr>
            <a:lvl2pPr marL="914400" lvl="1" indent="-228600" algn="l">
              <a:lnSpc>
                <a:spcPct val="90000"/>
              </a:lnSpc>
              <a:spcBef>
                <a:spcPts val="6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lnSpc>
                <a:spcPct val="100000"/>
              </a:lnSpc>
              <a:spcBef>
                <a:spcPts val="600"/>
              </a:spcBef>
              <a:spcAft>
                <a:spcPts val="0"/>
              </a:spcAft>
              <a:buClr>
                <a:schemeClr val="dk1"/>
              </a:buClr>
              <a:buSzPts val="1280"/>
              <a:buNone/>
              <a:defRPr sz="1600" b="1"/>
            </a:lvl6pPr>
            <a:lvl7pPr marL="3200400" lvl="6" indent="-228600" algn="l">
              <a:lnSpc>
                <a:spcPct val="100000"/>
              </a:lnSpc>
              <a:spcBef>
                <a:spcPts val="600"/>
              </a:spcBef>
              <a:spcAft>
                <a:spcPts val="0"/>
              </a:spcAft>
              <a:buClr>
                <a:schemeClr val="dk1"/>
              </a:buClr>
              <a:buSzPts val="1280"/>
              <a:buNone/>
              <a:defRPr sz="1600" b="1"/>
            </a:lvl7pPr>
            <a:lvl8pPr marL="3657600" lvl="7" indent="-228600" algn="l">
              <a:lnSpc>
                <a:spcPct val="100000"/>
              </a:lnSpc>
              <a:spcBef>
                <a:spcPts val="600"/>
              </a:spcBef>
              <a:spcAft>
                <a:spcPts val="0"/>
              </a:spcAft>
              <a:buClr>
                <a:schemeClr val="dk1"/>
              </a:buClr>
              <a:buSzPts val="1280"/>
              <a:buNone/>
              <a:defRPr sz="1600" b="1"/>
            </a:lvl8pPr>
            <a:lvl9pPr marL="4114800" lvl="8" indent="-228600" algn="l">
              <a:lnSpc>
                <a:spcPct val="100000"/>
              </a:lnSpc>
              <a:spcBef>
                <a:spcPts val="600"/>
              </a:spcBef>
              <a:spcAft>
                <a:spcPts val="0"/>
              </a:spcAft>
              <a:buClr>
                <a:schemeClr val="dk1"/>
              </a:buClr>
              <a:buSzPts val="1280"/>
              <a:buNone/>
              <a:defRPr sz="1600" b="1"/>
            </a:lvl9pPr>
          </a:lstStyle>
          <a:p>
            <a:endParaRPr/>
          </a:p>
        </p:txBody>
      </p:sp>
      <p:sp>
        <p:nvSpPr>
          <p:cNvPr id="50" name="Google Shape;50;p77"/>
          <p:cNvSpPr txBox="1">
            <a:spLocks noGrp="1"/>
          </p:cNvSpPr>
          <p:nvPr>
            <p:ph type="body" idx="2"/>
          </p:nvPr>
        </p:nvSpPr>
        <p:spPr>
          <a:xfrm>
            <a:off x="1217931" y="2743201"/>
            <a:ext cx="4710387" cy="34289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6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lnSpc>
                <a:spcPct val="100000"/>
              </a:lnSpc>
              <a:spcBef>
                <a:spcPts val="600"/>
              </a:spcBef>
              <a:spcAft>
                <a:spcPts val="0"/>
              </a:spcAft>
              <a:buClr>
                <a:schemeClr val="dk1"/>
              </a:buClr>
              <a:buSzPts val="1120"/>
              <a:buChar char="•"/>
              <a:defRPr sz="1400"/>
            </a:lvl6pPr>
            <a:lvl7pPr marL="3200400" lvl="6" indent="-299720" algn="l">
              <a:lnSpc>
                <a:spcPct val="100000"/>
              </a:lnSpc>
              <a:spcBef>
                <a:spcPts val="600"/>
              </a:spcBef>
              <a:spcAft>
                <a:spcPts val="0"/>
              </a:spcAft>
              <a:buClr>
                <a:schemeClr val="dk1"/>
              </a:buClr>
              <a:buSzPts val="1120"/>
              <a:buChar char="•"/>
              <a:defRPr sz="1400"/>
            </a:lvl7pPr>
            <a:lvl8pPr marL="3657600" lvl="7" indent="-299720" algn="l">
              <a:lnSpc>
                <a:spcPct val="100000"/>
              </a:lnSpc>
              <a:spcBef>
                <a:spcPts val="600"/>
              </a:spcBef>
              <a:spcAft>
                <a:spcPts val="0"/>
              </a:spcAft>
              <a:buClr>
                <a:schemeClr val="dk1"/>
              </a:buClr>
              <a:buSzPts val="1120"/>
              <a:buChar char="•"/>
              <a:defRPr sz="1400"/>
            </a:lvl8pPr>
            <a:lvl9pPr marL="4114800" lvl="8" indent="-299720" algn="l">
              <a:lnSpc>
                <a:spcPct val="100000"/>
              </a:lnSpc>
              <a:spcBef>
                <a:spcPts val="600"/>
              </a:spcBef>
              <a:spcAft>
                <a:spcPts val="0"/>
              </a:spcAft>
              <a:buClr>
                <a:schemeClr val="dk1"/>
              </a:buClr>
              <a:buSzPts val="1120"/>
              <a:buChar char="•"/>
              <a:defRPr sz="1400"/>
            </a:lvl9pPr>
          </a:lstStyle>
          <a:p>
            <a:endParaRPr/>
          </a:p>
        </p:txBody>
      </p:sp>
      <p:sp>
        <p:nvSpPr>
          <p:cNvPr id="51" name="Google Shape;51;p77"/>
          <p:cNvSpPr txBox="1">
            <a:spLocks noGrp="1"/>
          </p:cNvSpPr>
          <p:nvPr>
            <p:ph type="body" idx="3"/>
          </p:nvPr>
        </p:nvSpPr>
        <p:spPr>
          <a:xfrm>
            <a:off x="6263685" y="1828800"/>
            <a:ext cx="4710387" cy="8382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0" cap="none">
                <a:solidFill>
                  <a:srgbClr val="2A2A2A"/>
                </a:solidFill>
              </a:defRPr>
            </a:lvl1pPr>
            <a:lvl2pPr marL="914400" lvl="1" indent="-228600" algn="l">
              <a:lnSpc>
                <a:spcPct val="90000"/>
              </a:lnSpc>
              <a:spcBef>
                <a:spcPts val="6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lnSpc>
                <a:spcPct val="100000"/>
              </a:lnSpc>
              <a:spcBef>
                <a:spcPts val="600"/>
              </a:spcBef>
              <a:spcAft>
                <a:spcPts val="0"/>
              </a:spcAft>
              <a:buClr>
                <a:schemeClr val="dk1"/>
              </a:buClr>
              <a:buSzPts val="1280"/>
              <a:buNone/>
              <a:defRPr sz="1600" b="1"/>
            </a:lvl6pPr>
            <a:lvl7pPr marL="3200400" lvl="6" indent="-228600" algn="l">
              <a:lnSpc>
                <a:spcPct val="100000"/>
              </a:lnSpc>
              <a:spcBef>
                <a:spcPts val="600"/>
              </a:spcBef>
              <a:spcAft>
                <a:spcPts val="0"/>
              </a:spcAft>
              <a:buClr>
                <a:schemeClr val="dk1"/>
              </a:buClr>
              <a:buSzPts val="1280"/>
              <a:buNone/>
              <a:defRPr sz="1600" b="1"/>
            </a:lvl7pPr>
            <a:lvl8pPr marL="3657600" lvl="7" indent="-228600" algn="l">
              <a:lnSpc>
                <a:spcPct val="100000"/>
              </a:lnSpc>
              <a:spcBef>
                <a:spcPts val="600"/>
              </a:spcBef>
              <a:spcAft>
                <a:spcPts val="0"/>
              </a:spcAft>
              <a:buClr>
                <a:schemeClr val="dk1"/>
              </a:buClr>
              <a:buSzPts val="1280"/>
              <a:buNone/>
              <a:defRPr sz="1600" b="1"/>
            </a:lvl8pPr>
            <a:lvl9pPr marL="4114800" lvl="8" indent="-228600" algn="l">
              <a:lnSpc>
                <a:spcPct val="100000"/>
              </a:lnSpc>
              <a:spcBef>
                <a:spcPts val="600"/>
              </a:spcBef>
              <a:spcAft>
                <a:spcPts val="0"/>
              </a:spcAft>
              <a:buClr>
                <a:schemeClr val="dk1"/>
              </a:buClr>
              <a:buSzPts val="1280"/>
              <a:buNone/>
              <a:defRPr sz="1600" b="1"/>
            </a:lvl9pPr>
          </a:lstStyle>
          <a:p>
            <a:endParaRPr/>
          </a:p>
        </p:txBody>
      </p:sp>
      <p:sp>
        <p:nvSpPr>
          <p:cNvPr id="52" name="Google Shape;52;p77"/>
          <p:cNvSpPr txBox="1">
            <a:spLocks noGrp="1"/>
          </p:cNvSpPr>
          <p:nvPr>
            <p:ph type="body" idx="4"/>
          </p:nvPr>
        </p:nvSpPr>
        <p:spPr>
          <a:xfrm>
            <a:off x="6263685" y="2743201"/>
            <a:ext cx="4710387" cy="342899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6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lnSpc>
                <a:spcPct val="100000"/>
              </a:lnSpc>
              <a:spcBef>
                <a:spcPts val="600"/>
              </a:spcBef>
              <a:spcAft>
                <a:spcPts val="0"/>
              </a:spcAft>
              <a:buClr>
                <a:schemeClr val="dk1"/>
              </a:buClr>
              <a:buSzPts val="1120"/>
              <a:buChar char="•"/>
              <a:defRPr sz="1400"/>
            </a:lvl6pPr>
            <a:lvl7pPr marL="3200400" lvl="6" indent="-299720" algn="l">
              <a:lnSpc>
                <a:spcPct val="100000"/>
              </a:lnSpc>
              <a:spcBef>
                <a:spcPts val="600"/>
              </a:spcBef>
              <a:spcAft>
                <a:spcPts val="0"/>
              </a:spcAft>
              <a:buClr>
                <a:schemeClr val="dk1"/>
              </a:buClr>
              <a:buSzPts val="1120"/>
              <a:buChar char="•"/>
              <a:defRPr sz="1400"/>
            </a:lvl7pPr>
            <a:lvl8pPr marL="3657600" lvl="7" indent="-299720" algn="l">
              <a:lnSpc>
                <a:spcPct val="100000"/>
              </a:lnSpc>
              <a:spcBef>
                <a:spcPts val="600"/>
              </a:spcBef>
              <a:spcAft>
                <a:spcPts val="0"/>
              </a:spcAft>
              <a:buClr>
                <a:schemeClr val="dk1"/>
              </a:buClr>
              <a:buSzPts val="1120"/>
              <a:buChar char="•"/>
              <a:defRPr sz="1400"/>
            </a:lvl8pPr>
            <a:lvl9pPr marL="4114800" lvl="8" indent="-299720" algn="l">
              <a:lnSpc>
                <a:spcPct val="100000"/>
              </a:lnSpc>
              <a:spcBef>
                <a:spcPts val="600"/>
              </a:spcBef>
              <a:spcAft>
                <a:spcPts val="0"/>
              </a:spcAft>
              <a:buClr>
                <a:schemeClr val="dk1"/>
              </a:buClr>
              <a:buSzPts val="1120"/>
              <a:buChar char="•"/>
              <a:defRPr sz="1400"/>
            </a:lvl9pPr>
          </a:lstStyle>
          <a:p>
            <a:endParaRPr/>
          </a:p>
        </p:txBody>
      </p:sp>
      <p:sp>
        <p:nvSpPr>
          <p:cNvPr id="53" name="Google Shape;53;p77"/>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7"/>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7"/>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77"/>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78"/>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A2A2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8"/>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8"/>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8"/>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78"/>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63"/>
        <p:cNvGrpSpPr/>
        <p:nvPr/>
      </p:nvGrpSpPr>
      <p:grpSpPr>
        <a:xfrm>
          <a:off x="0" y="0"/>
          <a:ext cx="0" cy="0"/>
          <a:chOff x="0" y="0"/>
          <a:chExt cx="0" cy="0"/>
        </a:xfrm>
      </p:grpSpPr>
      <p:sp>
        <p:nvSpPr>
          <p:cNvPr id="64" name="Google Shape;64;p80"/>
          <p:cNvSpPr/>
          <p:nvPr/>
        </p:nvSpPr>
        <p:spPr>
          <a:xfrm>
            <a:off x="1" y="0"/>
            <a:ext cx="5181362" cy="6858000"/>
          </a:xfrm>
          <a:prstGeom prst="rect">
            <a:avLst/>
          </a:prstGeom>
          <a:gradFill>
            <a:gsLst>
              <a:gs pos="0">
                <a:srgbClr val="D8D8D8"/>
              </a:gs>
              <a:gs pos="100000">
                <a:srgbClr val="FFFFFF">
                  <a:alpha val="87058"/>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65" name="Google Shape;65;p80"/>
          <p:cNvSpPr txBox="1">
            <a:spLocks noGrp="1"/>
          </p:cNvSpPr>
          <p:nvPr>
            <p:ph type="title"/>
          </p:nvPr>
        </p:nvSpPr>
        <p:spPr>
          <a:xfrm>
            <a:off x="684391" y="685800"/>
            <a:ext cx="3887212"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0"/>
          <p:cNvSpPr txBox="1">
            <a:spLocks noGrp="1"/>
          </p:cNvSpPr>
          <p:nvPr>
            <p:ph type="body" idx="1"/>
          </p:nvPr>
        </p:nvSpPr>
        <p:spPr>
          <a:xfrm>
            <a:off x="5867342" y="685800"/>
            <a:ext cx="5640269" cy="5486400"/>
          </a:xfrm>
          <a:prstGeom prst="rect">
            <a:avLst/>
          </a:prstGeom>
          <a:noFill/>
          <a:ln>
            <a:noFill/>
          </a:ln>
        </p:spPr>
        <p:txBody>
          <a:bodyPr spcFirstLastPara="1" wrap="square" lIns="91425" tIns="45700" rIns="91425" bIns="45700" anchor="t" anchorCtr="0">
            <a:normAutofit/>
          </a:bodyPr>
          <a:lstStyle>
            <a:lvl1pPr marL="457200" lvl="0" indent="-350520" algn="l">
              <a:lnSpc>
                <a:spcPct val="90000"/>
              </a:lnSpc>
              <a:spcBef>
                <a:spcPts val="1800"/>
              </a:spcBef>
              <a:spcAft>
                <a:spcPts val="0"/>
              </a:spcAft>
              <a:buSzPts val="1920"/>
              <a:buChar char="•"/>
              <a:defRPr sz="2400"/>
            </a:lvl1pPr>
            <a:lvl2pPr marL="914400" lvl="1" indent="-330200" algn="l">
              <a:lnSpc>
                <a:spcPct val="90000"/>
              </a:lnSpc>
              <a:spcBef>
                <a:spcPts val="600"/>
              </a:spcBef>
              <a:spcAft>
                <a:spcPts val="0"/>
              </a:spcAft>
              <a:buSzPts val="1600"/>
              <a:buChar char="•"/>
              <a:defRPr sz="2000"/>
            </a:lvl2pPr>
            <a:lvl3pPr marL="1371600" lvl="2" indent="-320039" algn="l">
              <a:lnSpc>
                <a:spcPct val="90000"/>
              </a:lnSpc>
              <a:spcBef>
                <a:spcPts val="600"/>
              </a:spcBef>
              <a:spcAft>
                <a:spcPts val="0"/>
              </a:spcAft>
              <a:buSzPts val="1440"/>
              <a:buChar char="•"/>
              <a:defRPr sz="1800"/>
            </a:lvl3pPr>
            <a:lvl4pPr marL="1828800" lvl="3" indent="-309880" algn="l">
              <a:lnSpc>
                <a:spcPct val="90000"/>
              </a:lnSpc>
              <a:spcBef>
                <a:spcPts val="600"/>
              </a:spcBef>
              <a:spcAft>
                <a:spcPts val="0"/>
              </a:spcAft>
              <a:buSzPts val="1280"/>
              <a:buChar char="•"/>
              <a:defRPr sz="1600"/>
            </a:lvl4pPr>
            <a:lvl5pPr marL="2286000" lvl="4" indent="-309879" algn="l">
              <a:lnSpc>
                <a:spcPct val="90000"/>
              </a:lnSpc>
              <a:spcBef>
                <a:spcPts val="600"/>
              </a:spcBef>
              <a:spcAft>
                <a:spcPts val="0"/>
              </a:spcAft>
              <a:buSzPts val="1280"/>
              <a:buChar char="•"/>
              <a:defRPr sz="1600"/>
            </a:lvl5pPr>
            <a:lvl6pPr marL="2743200" lvl="5" indent="-309879" algn="l">
              <a:lnSpc>
                <a:spcPct val="100000"/>
              </a:lnSpc>
              <a:spcBef>
                <a:spcPts val="600"/>
              </a:spcBef>
              <a:spcAft>
                <a:spcPts val="0"/>
              </a:spcAft>
              <a:buClr>
                <a:schemeClr val="dk1"/>
              </a:buClr>
              <a:buSzPts val="1280"/>
              <a:buChar char="•"/>
              <a:defRPr sz="1600"/>
            </a:lvl6pPr>
            <a:lvl7pPr marL="3200400" lvl="6" indent="-309879" algn="l">
              <a:lnSpc>
                <a:spcPct val="100000"/>
              </a:lnSpc>
              <a:spcBef>
                <a:spcPts val="600"/>
              </a:spcBef>
              <a:spcAft>
                <a:spcPts val="0"/>
              </a:spcAft>
              <a:buClr>
                <a:schemeClr val="dk1"/>
              </a:buClr>
              <a:buSzPts val="1280"/>
              <a:buChar char="•"/>
              <a:defRPr sz="1600"/>
            </a:lvl7pPr>
            <a:lvl8pPr marL="3657600" lvl="7" indent="-309879" algn="l">
              <a:lnSpc>
                <a:spcPct val="100000"/>
              </a:lnSpc>
              <a:spcBef>
                <a:spcPts val="600"/>
              </a:spcBef>
              <a:spcAft>
                <a:spcPts val="0"/>
              </a:spcAft>
              <a:buClr>
                <a:schemeClr val="dk1"/>
              </a:buClr>
              <a:buSzPts val="1280"/>
              <a:buChar char="•"/>
              <a:defRPr sz="1600"/>
            </a:lvl8pPr>
            <a:lvl9pPr marL="4114800" lvl="8" indent="-309879" algn="l">
              <a:lnSpc>
                <a:spcPct val="100000"/>
              </a:lnSpc>
              <a:spcBef>
                <a:spcPts val="600"/>
              </a:spcBef>
              <a:spcAft>
                <a:spcPts val="0"/>
              </a:spcAft>
              <a:buClr>
                <a:schemeClr val="dk1"/>
              </a:buClr>
              <a:buSzPts val="1280"/>
              <a:buChar char="•"/>
              <a:defRPr sz="1600"/>
            </a:lvl9pPr>
          </a:lstStyle>
          <a:p>
            <a:endParaRPr/>
          </a:p>
        </p:txBody>
      </p:sp>
      <p:sp>
        <p:nvSpPr>
          <p:cNvPr id="67" name="Google Shape;67;p80"/>
          <p:cNvSpPr txBox="1">
            <a:spLocks noGrp="1"/>
          </p:cNvSpPr>
          <p:nvPr>
            <p:ph type="body" idx="2"/>
          </p:nvPr>
        </p:nvSpPr>
        <p:spPr>
          <a:xfrm>
            <a:off x="684391" y="4876800"/>
            <a:ext cx="3887212"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68" name="Google Shape;68;p80"/>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0"/>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0"/>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80"/>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72"/>
        <p:cNvGrpSpPr/>
        <p:nvPr/>
      </p:nvGrpSpPr>
      <p:grpSpPr>
        <a:xfrm>
          <a:off x="0" y="0"/>
          <a:ext cx="0" cy="0"/>
          <a:chOff x="0" y="0"/>
          <a:chExt cx="0" cy="0"/>
        </a:xfrm>
      </p:grpSpPr>
      <p:sp>
        <p:nvSpPr>
          <p:cNvPr id="73" name="Google Shape;73;p81"/>
          <p:cNvSpPr/>
          <p:nvPr/>
        </p:nvSpPr>
        <p:spPr>
          <a:xfrm>
            <a:off x="1" y="0"/>
            <a:ext cx="5181362" cy="6858000"/>
          </a:xfrm>
          <a:prstGeom prst="rect">
            <a:avLst/>
          </a:prstGeom>
          <a:gradFill>
            <a:gsLst>
              <a:gs pos="0">
                <a:srgbClr val="D8D8D8"/>
              </a:gs>
              <a:gs pos="100000">
                <a:srgbClr val="FFFFFF">
                  <a:alpha val="87058"/>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74" name="Google Shape;74;p81"/>
          <p:cNvSpPr txBox="1">
            <a:spLocks noGrp="1"/>
          </p:cNvSpPr>
          <p:nvPr>
            <p:ph type="title"/>
          </p:nvPr>
        </p:nvSpPr>
        <p:spPr>
          <a:xfrm>
            <a:off x="684391" y="685800"/>
            <a:ext cx="3887212" cy="4038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A2A2A"/>
              </a:buClr>
              <a:buSzPts val="4000"/>
              <a:buFont typeface="Century Gothic"/>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81"/>
          <p:cNvSpPr>
            <a:spLocks noGrp="1"/>
          </p:cNvSpPr>
          <p:nvPr>
            <p:ph type="pic" idx="2"/>
          </p:nvPr>
        </p:nvSpPr>
        <p:spPr>
          <a:xfrm>
            <a:off x="5867341" y="685800"/>
            <a:ext cx="5640269" cy="5486400"/>
          </a:xfrm>
          <a:prstGeom prst="rect">
            <a:avLst/>
          </a:prstGeom>
          <a:solidFill>
            <a:srgbClr val="F2F2F2"/>
          </a:solidFill>
          <a:ln w="9525" cap="flat" cmpd="sng">
            <a:solidFill>
              <a:srgbClr val="BFBFBF"/>
            </a:solidFill>
            <a:prstDash val="solid"/>
            <a:miter lim="800000"/>
            <a:headEnd type="none" w="sm" len="sm"/>
            <a:tailEnd type="none" w="sm" len="sm"/>
          </a:ln>
        </p:spPr>
      </p:sp>
      <p:sp>
        <p:nvSpPr>
          <p:cNvPr id="76" name="Google Shape;76;p81"/>
          <p:cNvSpPr txBox="1">
            <a:spLocks noGrp="1"/>
          </p:cNvSpPr>
          <p:nvPr>
            <p:ph type="body" idx="1"/>
          </p:nvPr>
        </p:nvSpPr>
        <p:spPr>
          <a:xfrm>
            <a:off x="684391" y="4876800"/>
            <a:ext cx="3887212" cy="1295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SzPts val="1440"/>
              <a:buNone/>
              <a:defRPr sz="1800"/>
            </a:lvl1pPr>
            <a:lvl2pPr marL="914400" lvl="1" indent="-228600" algn="l">
              <a:lnSpc>
                <a:spcPct val="90000"/>
              </a:lnSpc>
              <a:spcBef>
                <a:spcPts val="6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lnSpc>
                <a:spcPct val="100000"/>
              </a:lnSpc>
              <a:spcBef>
                <a:spcPts val="600"/>
              </a:spcBef>
              <a:spcAft>
                <a:spcPts val="0"/>
              </a:spcAft>
              <a:buClr>
                <a:schemeClr val="dk1"/>
              </a:buClr>
              <a:buSzPts val="720"/>
              <a:buNone/>
              <a:defRPr sz="900"/>
            </a:lvl6pPr>
            <a:lvl7pPr marL="3200400" lvl="6" indent="-228600" algn="l">
              <a:lnSpc>
                <a:spcPct val="100000"/>
              </a:lnSpc>
              <a:spcBef>
                <a:spcPts val="600"/>
              </a:spcBef>
              <a:spcAft>
                <a:spcPts val="0"/>
              </a:spcAft>
              <a:buClr>
                <a:schemeClr val="dk1"/>
              </a:buClr>
              <a:buSzPts val="720"/>
              <a:buNone/>
              <a:defRPr sz="900"/>
            </a:lvl7pPr>
            <a:lvl8pPr marL="3657600" lvl="7" indent="-228600" algn="l">
              <a:lnSpc>
                <a:spcPct val="100000"/>
              </a:lnSpc>
              <a:spcBef>
                <a:spcPts val="600"/>
              </a:spcBef>
              <a:spcAft>
                <a:spcPts val="0"/>
              </a:spcAft>
              <a:buClr>
                <a:schemeClr val="dk1"/>
              </a:buClr>
              <a:buSzPts val="720"/>
              <a:buNone/>
              <a:defRPr sz="900"/>
            </a:lvl8pPr>
            <a:lvl9pPr marL="4114800" lvl="8" indent="-228600" algn="l">
              <a:lnSpc>
                <a:spcPct val="100000"/>
              </a:lnSpc>
              <a:spcBef>
                <a:spcPts val="600"/>
              </a:spcBef>
              <a:spcAft>
                <a:spcPts val="0"/>
              </a:spcAft>
              <a:buClr>
                <a:schemeClr val="dk1"/>
              </a:buClr>
              <a:buSzPts val="720"/>
              <a:buNone/>
              <a:defRPr sz="900"/>
            </a:lvl9pPr>
          </a:lstStyle>
          <a:p>
            <a:endParaRPr/>
          </a:p>
        </p:txBody>
      </p:sp>
      <p:sp>
        <p:nvSpPr>
          <p:cNvPr id="77" name="Google Shape;77;p81"/>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1"/>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81"/>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81"/>
          <p:cNvPicPr preferRelativeResize="0"/>
          <p:nvPr/>
        </p:nvPicPr>
        <p:blipFill rotWithShape="1">
          <a:blip r:embed="rId2">
            <a:alphaModFix/>
          </a:blip>
          <a:srcRect/>
          <a:stretch/>
        </p:blipFill>
        <p:spPr>
          <a:xfrm>
            <a:off x="8915047" y="-533400"/>
            <a:ext cx="3681254" cy="23117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10000">
              <a:srgbClr val="F2F2F2"/>
            </a:gs>
            <a:gs pos="28000">
              <a:schemeClr val="lt1"/>
            </a:gs>
            <a:gs pos="48000">
              <a:schemeClr val="lt1"/>
            </a:gs>
            <a:gs pos="100000">
              <a:srgbClr val="D8D8D8"/>
            </a:gs>
          </a:gsLst>
          <a:path path="circle">
            <a:fillToRect l="100000" b="100000"/>
          </a:path>
          <a:tileRect t="-100000" r="-100000"/>
        </a:gradFill>
        <a:effectLst/>
      </p:bgPr>
    </p:bg>
    <p:spTree>
      <p:nvGrpSpPr>
        <p:cNvPr id="1" name="Shape 9"/>
        <p:cNvGrpSpPr/>
        <p:nvPr/>
      </p:nvGrpSpPr>
      <p:grpSpPr>
        <a:xfrm>
          <a:off x="0" y="0"/>
          <a:ext cx="0" cy="0"/>
          <a:chOff x="0" y="0"/>
          <a:chExt cx="0" cy="0"/>
        </a:xfrm>
      </p:grpSpPr>
      <p:sp>
        <p:nvSpPr>
          <p:cNvPr id="10" name="Google Shape;10;p72"/>
          <p:cNvSpPr txBox="1">
            <a:spLocks noGrp="1"/>
          </p:cNvSpPr>
          <p:nvPr>
            <p:ph type="title"/>
          </p:nvPr>
        </p:nvSpPr>
        <p:spPr>
          <a:xfrm>
            <a:off x="1217931" y="274638"/>
            <a:ext cx="9756141"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2A2A2A"/>
              </a:buClr>
              <a:buSzPts val="4000"/>
              <a:buFont typeface="Century Gothic"/>
              <a:buNone/>
              <a:defRPr sz="4000" b="0" i="0" u="none" strike="noStrike" cap="none">
                <a:solidFill>
                  <a:srgbClr val="2A2A2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2"/>
          <p:cNvSpPr txBox="1">
            <a:spLocks noGrp="1"/>
          </p:cNvSpPr>
          <p:nvPr>
            <p:ph type="body" idx="1"/>
          </p:nvPr>
        </p:nvSpPr>
        <p:spPr>
          <a:xfrm>
            <a:off x="1217931" y="1828800"/>
            <a:ext cx="9756141" cy="4343400"/>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90000"/>
              </a:lnSpc>
              <a:spcBef>
                <a:spcPts val="1800"/>
              </a:spcBef>
              <a:spcAft>
                <a:spcPts val="0"/>
              </a:spcAft>
              <a:buClr>
                <a:schemeClr val="dk1"/>
              </a:buClr>
              <a:buSzPts val="192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90000"/>
              </a:lnSpc>
              <a:spcBef>
                <a:spcPts val="600"/>
              </a:spcBef>
              <a:spcAft>
                <a:spcPts val="0"/>
              </a:spcAft>
              <a:buClr>
                <a:schemeClr val="dk1"/>
              </a:buClr>
              <a:buSzPts val="16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1"/>
              </a:buClr>
              <a:buSzPts val="144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09880"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09879" algn="l" rtl="0">
              <a:lnSpc>
                <a:spcPct val="9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6pPr>
            <a:lvl7pPr marL="3200400" marR="0" lvl="6"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7pPr>
            <a:lvl8pPr marL="3657600" marR="0" lvl="7"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8pPr>
            <a:lvl9pPr marL="4114800" marR="0" lvl="8" indent="-309879" algn="l" rtl="0">
              <a:lnSpc>
                <a:spcPct val="100000"/>
              </a:lnSpc>
              <a:spcBef>
                <a:spcPts val="600"/>
              </a:spcBef>
              <a:spcAft>
                <a:spcPts val="0"/>
              </a:spcAft>
              <a:buClr>
                <a:schemeClr val="dk1"/>
              </a:buClr>
              <a:buSzPts val="1280"/>
              <a:buFont typeface="Arial"/>
              <a:buChar char="•"/>
              <a:defRPr sz="16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72"/>
          <p:cNvSpPr txBox="1">
            <a:spLocks noGrp="1"/>
          </p:cNvSpPr>
          <p:nvPr>
            <p:ph type="dt" idx="10"/>
          </p:nvPr>
        </p:nvSpPr>
        <p:spPr>
          <a:xfrm>
            <a:off x="8153936" y="6448427"/>
            <a:ext cx="1396623" cy="18097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72"/>
          <p:cNvSpPr txBox="1">
            <a:spLocks noGrp="1"/>
          </p:cNvSpPr>
          <p:nvPr>
            <p:ph type="ftr" idx="11"/>
          </p:nvPr>
        </p:nvSpPr>
        <p:spPr>
          <a:xfrm>
            <a:off x="1209151" y="6448427"/>
            <a:ext cx="6639905" cy="18097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72"/>
          <p:cNvSpPr txBox="1">
            <a:spLocks noGrp="1"/>
          </p:cNvSpPr>
          <p:nvPr>
            <p:ph type="sldNum" idx="12"/>
          </p:nvPr>
        </p:nvSpPr>
        <p:spPr>
          <a:xfrm>
            <a:off x="9830772" y="6448427"/>
            <a:ext cx="1143299" cy="18097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1587125" y="2855925"/>
            <a:ext cx="10363200" cy="238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A2A2A"/>
              </a:buClr>
              <a:buSzPts val="4000"/>
              <a:buFont typeface="Century Gothic"/>
              <a:buNone/>
            </a:pPr>
            <a:r>
              <a:rPr lang="en-US" sz="4000" b="1"/>
              <a:t>Object Oriented Programming and Design</a:t>
            </a:r>
            <a:br>
              <a:rPr lang="en-US" sz="4000" b="1"/>
            </a:br>
            <a:r>
              <a:rPr lang="en-US" sz="4000" b="1"/>
              <a:t>		</a:t>
            </a:r>
            <a:r>
              <a:rPr lang="en-US" sz="2800" b="1"/>
              <a:t>WEEK 5 – Inheritance and Polymorphism</a:t>
            </a:r>
            <a:endParaRPr sz="2800"/>
          </a:p>
        </p:txBody>
      </p:sp>
      <p:pic>
        <p:nvPicPr>
          <p:cNvPr id="100" name="Google Shape;100;p1" descr="WLV_LOGO_09_CMYK"/>
          <p:cNvPicPr preferRelativeResize="0"/>
          <p:nvPr/>
        </p:nvPicPr>
        <p:blipFill rotWithShape="1">
          <a:blip r:embed="rId3">
            <a:alphaModFix/>
          </a:blip>
          <a:srcRect/>
          <a:stretch/>
        </p:blipFill>
        <p:spPr>
          <a:xfrm>
            <a:off x="9639640" y="6234803"/>
            <a:ext cx="2310676" cy="480639"/>
          </a:xfrm>
          <a:prstGeom prst="rect">
            <a:avLst/>
          </a:prstGeom>
          <a:noFill/>
          <a:ln>
            <a:noFill/>
          </a:ln>
        </p:spPr>
      </p:pic>
      <p:pic>
        <p:nvPicPr>
          <p:cNvPr id="101" name="Google Shape;101;p1" descr="Image result for java"/>
          <p:cNvPicPr preferRelativeResize="0"/>
          <p:nvPr/>
        </p:nvPicPr>
        <p:blipFill rotWithShape="1">
          <a:blip r:embed="rId4">
            <a:alphaModFix/>
          </a:blip>
          <a:srcRect/>
          <a:stretch/>
        </p:blipFill>
        <p:spPr>
          <a:xfrm>
            <a:off x="0" y="312761"/>
            <a:ext cx="2543176" cy="2543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a6c9ebc0df_0_13"/>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67" name="Google Shape;167;g2a6c9ebc0df_0_13"/>
          <p:cNvSpPr txBox="1"/>
          <p:nvPr/>
        </p:nvSpPr>
        <p:spPr>
          <a:xfrm>
            <a:off x="3046625" y="203950"/>
            <a:ext cx="6161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600" b="1">
                <a:latin typeface="Century Gothic"/>
                <a:ea typeface="Century Gothic"/>
                <a:cs typeface="Century Gothic"/>
                <a:sym typeface="Century Gothic"/>
              </a:rPr>
              <a:t>Sub class/ Child class/ Derived class</a:t>
            </a:r>
            <a:endParaRPr sz="2600" b="1" i="0" u="none" strike="noStrike" cap="none">
              <a:solidFill>
                <a:srgbClr val="000000"/>
              </a:solidFill>
              <a:latin typeface="Century Gothic"/>
              <a:ea typeface="Century Gothic"/>
              <a:cs typeface="Century Gothic"/>
              <a:sym typeface="Century Gothic"/>
            </a:endParaRPr>
          </a:p>
        </p:txBody>
      </p:sp>
      <p:sp>
        <p:nvSpPr>
          <p:cNvPr id="168" name="Google Shape;168;g2a6c9ebc0df_0_13"/>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1.4. Sub class</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111725" y="1315714"/>
            <a:ext cx="6096000" cy="4708981"/>
          </a:xfrm>
          <a:prstGeom prst="rect">
            <a:avLst/>
          </a:prstGeom>
        </p:spPr>
        <p:txBody>
          <a:bodyPr>
            <a:spAutoFit/>
          </a:bodyPr>
          <a:lstStyle/>
          <a:p>
            <a:r>
              <a:rPr lang="en-US" sz="2000" dirty="0"/>
              <a:t>//Sub </a:t>
            </a:r>
            <a:r>
              <a:rPr lang="en-US" sz="2000" dirty="0" smtClean="0"/>
              <a:t>class</a:t>
            </a:r>
          </a:p>
          <a:p>
            <a:r>
              <a:rPr lang="en-US" sz="2000" dirty="0" smtClean="0"/>
              <a:t>class </a:t>
            </a:r>
            <a:r>
              <a:rPr lang="en-US" sz="2000" dirty="0"/>
              <a:t>Car extends </a:t>
            </a:r>
            <a:r>
              <a:rPr lang="en-US" sz="2000" dirty="0" smtClean="0"/>
              <a:t>Vehicle</a:t>
            </a:r>
          </a:p>
          <a:p>
            <a:r>
              <a:rPr lang="en-US" sz="2000" dirty="0" smtClean="0"/>
              <a:t> {</a:t>
            </a:r>
          </a:p>
          <a:p>
            <a:r>
              <a:rPr lang="en-US" sz="2000" dirty="0" smtClean="0"/>
              <a:t>private </a:t>
            </a:r>
            <a:r>
              <a:rPr lang="en-US" sz="2000" dirty="0"/>
              <a:t>String </a:t>
            </a:r>
            <a:r>
              <a:rPr lang="en-US" sz="2000" dirty="0" err="1"/>
              <a:t>modelName</a:t>
            </a:r>
            <a:r>
              <a:rPr lang="en-US" sz="2000" dirty="0"/>
              <a:t> = "Mustang";</a:t>
            </a:r>
          </a:p>
          <a:p>
            <a:r>
              <a:rPr lang="en-US" sz="2000" dirty="0"/>
              <a:t>  public static void main(String[] </a:t>
            </a:r>
            <a:r>
              <a:rPr lang="en-US" sz="2000" dirty="0" err="1"/>
              <a:t>args</a:t>
            </a:r>
            <a:r>
              <a:rPr lang="en-US" sz="2000" dirty="0"/>
              <a:t>) {</a:t>
            </a:r>
          </a:p>
          <a:p>
            <a:r>
              <a:rPr lang="en-US" sz="2000" dirty="0"/>
              <a:t>    Car </a:t>
            </a:r>
            <a:r>
              <a:rPr lang="en-US" sz="2000" dirty="0" err="1"/>
              <a:t>myFastCar</a:t>
            </a:r>
            <a:r>
              <a:rPr lang="en-US" sz="2000" dirty="0"/>
              <a:t> = new Car();</a:t>
            </a:r>
          </a:p>
          <a:p>
            <a:r>
              <a:rPr lang="en-US" sz="2000" dirty="0"/>
              <a:t>    </a:t>
            </a:r>
            <a:r>
              <a:rPr lang="en-US" sz="2000" dirty="0" err="1"/>
              <a:t>myFastCar.honk</a:t>
            </a:r>
            <a:r>
              <a:rPr lang="en-US" sz="2000" dirty="0"/>
              <a:t>();</a:t>
            </a:r>
          </a:p>
          <a:p>
            <a:r>
              <a:rPr lang="en-US" sz="2000" dirty="0"/>
              <a:t>    </a:t>
            </a:r>
            <a:r>
              <a:rPr lang="en-US" sz="2000" dirty="0" err="1"/>
              <a:t>System.out.println</a:t>
            </a:r>
            <a:r>
              <a:rPr lang="en-US" sz="2000" dirty="0"/>
              <a:t>(</a:t>
            </a:r>
            <a:r>
              <a:rPr lang="en-US" sz="2000" dirty="0" err="1"/>
              <a:t>myFastCar.brand</a:t>
            </a:r>
            <a:r>
              <a:rPr lang="en-US" sz="2000" dirty="0"/>
              <a:t> + " " + </a:t>
            </a:r>
            <a:r>
              <a:rPr lang="en-US" sz="2000" dirty="0" err="1"/>
              <a:t>myFastCar.modelName</a:t>
            </a:r>
            <a:r>
              <a:rPr lang="en-US" sz="2000" dirty="0"/>
              <a:t>);</a:t>
            </a:r>
          </a:p>
          <a:p>
            <a:r>
              <a:rPr lang="en-US" sz="2000" dirty="0"/>
              <a:t>  }</a:t>
            </a:r>
          </a:p>
          <a:p>
            <a:r>
              <a:rPr lang="en-US" sz="2000" dirty="0" smtClean="0"/>
              <a:t>}</a:t>
            </a:r>
          </a:p>
          <a:p>
            <a:endParaRPr lang="en-US" sz="2000" dirty="0"/>
          </a:p>
          <a:p>
            <a:r>
              <a:rPr lang="en-US" sz="2000" dirty="0" smtClean="0"/>
              <a:t>Output:</a:t>
            </a:r>
          </a:p>
          <a:p>
            <a:r>
              <a:rPr lang="en-US" sz="2000" dirty="0" err="1" smtClean="0"/>
              <a:t>Tuut</a:t>
            </a:r>
            <a:r>
              <a:rPr lang="en-US" sz="2000" dirty="0" smtClean="0"/>
              <a:t>, </a:t>
            </a:r>
            <a:r>
              <a:rPr lang="en-US" sz="2000" dirty="0" err="1" smtClean="0"/>
              <a:t>tuut</a:t>
            </a:r>
            <a:r>
              <a:rPr lang="en-US" sz="2000" dirty="0" smtClean="0"/>
              <a:t>!</a:t>
            </a:r>
          </a:p>
          <a:p>
            <a:r>
              <a:rPr lang="en-US" sz="2000" dirty="0" smtClean="0"/>
              <a:t>Ford Mustang</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a72c39e269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75" name="Google Shape;175;g2a72c39e269_0_0"/>
          <p:cNvSpPr txBox="1"/>
          <p:nvPr/>
        </p:nvSpPr>
        <p:spPr>
          <a:xfrm>
            <a:off x="3197625" y="1608750"/>
            <a:ext cx="8866800" cy="6220800"/>
          </a:xfrm>
          <a:prstGeom prst="rect">
            <a:avLst/>
          </a:prstGeom>
          <a:noFill/>
          <a:ln>
            <a:noFill/>
          </a:ln>
        </p:spPr>
        <p:txBody>
          <a:bodyPr spcFirstLastPara="1" wrap="square" lIns="91425" tIns="91425" rIns="91425" bIns="91425" anchor="t" anchorCtr="0">
            <a:noAutofit/>
          </a:bodyPr>
          <a:lstStyle/>
          <a:p>
            <a:pPr lvl="0">
              <a:lnSpc>
                <a:spcPct val="150000"/>
              </a:lnSpc>
              <a:buClr>
                <a:schemeClr val="dk2"/>
              </a:buClr>
              <a:buSzPts val="1100"/>
            </a:pPr>
            <a:r>
              <a:rPr lang="en-US" sz="2900" dirty="0">
                <a:latin typeface="Times New Roman" panose="02020603050405020304" pitchFamily="18" charset="0"/>
                <a:ea typeface="Century Gothic"/>
                <a:cs typeface="Times New Roman" panose="02020603050405020304" pitchFamily="18" charset="0"/>
                <a:sym typeface="Century Gothic"/>
              </a:rPr>
              <a:t>The protected keyword is an access modifier used for attributes, methods and constructors, making them </a:t>
            </a:r>
            <a:r>
              <a:rPr lang="en-US" sz="2800" dirty="0">
                <a:latin typeface="Times New Roman" panose="02020603050405020304" pitchFamily="18" charset="0"/>
                <a:cs typeface="Times New Roman" panose="02020603050405020304" pitchFamily="18" charset="0"/>
              </a:rPr>
              <a:t>accessible within package and outside the package but through inheritance only.</a:t>
            </a:r>
            <a:endParaRPr sz="2800" dirty="0">
              <a:latin typeface="Times New Roman" panose="02020603050405020304" pitchFamily="18" charset="0"/>
              <a:ea typeface="Century Gothic"/>
              <a:cs typeface="Times New Roman" panose="02020603050405020304" pitchFamily="18" charset="0"/>
              <a:sym typeface="Century Gothic"/>
            </a:endParaRPr>
          </a:p>
          <a:p>
            <a:pPr marL="0" marR="0" lvl="0" indent="0" algn="l" rtl="0">
              <a:lnSpc>
                <a:spcPct val="150000"/>
              </a:lnSpc>
              <a:spcBef>
                <a:spcPts val="0"/>
              </a:spcBef>
              <a:spcAft>
                <a:spcPts val="0"/>
              </a:spcAft>
              <a:buClr>
                <a:srgbClr val="000000"/>
              </a:buClr>
              <a:buSzPts val="1400"/>
              <a:buFont typeface="Arial"/>
              <a:buNone/>
            </a:pPr>
            <a:endParaRPr sz="2200" b="0" i="0" u="none" strike="noStrike" cap="none" dirty="0">
              <a:solidFill>
                <a:srgbClr val="000000"/>
              </a:solidFill>
              <a:latin typeface="Century Gothic"/>
              <a:ea typeface="Century Gothic"/>
              <a:cs typeface="Century Gothic"/>
              <a:sym typeface="Century Gothic"/>
            </a:endParaRPr>
          </a:p>
        </p:txBody>
      </p:sp>
      <p:sp>
        <p:nvSpPr>
          <p:cNvPr id="176" name="Google Shape;176;g2a72c39e269_0_0"/>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dirty="0">
                <a:latin typeface="Century Gothic"/>
                <a:ea typeface="Century Gothic"/>
                <a:cs typeface="Century Gothic"/>
                <a:sym typeface="Century Gothic"/>
              </a:rPr>
              <a:t>Protected Class in Java</a:t>
            </a:r>
            <a:endParaRPr sz="3000" b="1" i="0" u="none" strike="noStrike" cap="none" dirty="0">
              <a:solidFill>
                <a:srgbClr val="000000"/>
              </a:solidFill>
              <a:latin typeface="Century Gothic"/>
              <a:ea typeface="Century Gothic"/>
              <a:cs typeface="Century Gothic"/>
              <a:sym typeface="Century Gothic"/>
            </a:endParaRPr>
          </a:p>
        </p:txBody>
      </p:sp>
      <p:sp>
        <p:nvSpPr>
          <p:cNvPr id="177" name="Google Shape;177;g2a72c39e269_0_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1.4. Protected class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7931" y="540327"/>
            <a:ext cx="9756141" cy="5631873"/>
          </a:xfrm>
        </p:spPr>
        <p:txBody>
          <a:bodyPr>
            <a:normAutofit fontScale="32500" lnSpcReduction="20000"/>
          </a:bodyPr>
          <a:lstStyle/>
          <a:p>
            <a:pPr marL="137160" indent="0">
              <a:buNone/>
            </a:pPr>
            <a:r>
              <a:rPr lang="en-US" sz="4000" dirty="0">
                <a:latin typeface="Times New Roman" panose="02020603050405020304" pitchFamily="18" charset="0"/>
                <a:cs typeface="Times New Roman" panose="02020603050405020304" pitchFamily="18" charset="0"/>
              </a:rPr>
              <a:t>//save by A.java  </a:t>
            </a:r>
            <a:endParaRPr lang="en-US" sz="4000" dirty="0">
              <a:latin typeface="Times New Roman" panose="02020603050405020304" pitchFamily="18" charset="0"/>
              <a:cs typeface="Times New Roman" panose="02020603050405020304" pitchFamily="18" charset="0"/>
            </a:endParaRPr>
          </a:p>
          <a:p>
            <a:pPr marL="137160" indent="0">
              <a:buNone/>
            </a:pPr>
            <a:r>
              <a:rPr lang="en-US" sz="4000" dirty="0">
                <a:latin typeface="Times New Roman" panose="02020603050405020304" pitchFamily="18" charset="0"/>
                <a:cs typeface="Times New Roman" panose="02020603050405020304" pitchFamily="18" charset="0"/>
              </a:rPr>
              <a:t>package</a:t>
            </a:r>
            <a:r>
              <a:rPr lang="en-US" sz="4000" dirty="0">
                <a:latin typeface="Times New Roman" panose="02020603050405020304" pitchFamily="18" charset="0"/>
                <a:cs typeface="Times New Roman" panose="02020603050405020304" pitchFamily="18" charset="0"/>
              </a:rPr>
              <a:t> pack;  </a:t>
            </a:r>
          </a:p>
          <a:p>
            <a:pPr marL="137160" indent="0">
              <a:buNone/>
            </a:pPr>
            <a:r>
              <a:rPr lang="en-US" sz="4000" dirty="0">
                <a:latin typeface="Times New Roman" panose="02020603050405020304" pitchFamily="18" charset="0"/>
                <a:cs typeface="Times New Roman" panose="02020603050405020304" pitchFamily="18" charset="0"/>
              </a:rPr>
              <a:t>public class A{  </a:t>
            </a:r>
          </a:p>
          <a:p>
            <a:pPr marL="137160" indent="0">
              <a:buNone/>
            </a:pPr>
            <a:r>
              <a:rPr lang="en-US" sz="4000" dirty="0">
                <a:latin typeface="Times New Roman" panose="02020603050405020304" pitchFamily="18" charset="0"/>
                <a:cs typeface="Times New Roman" panose="02020603050405020304" pitchFamily="18" charset="0"/>
              </a:rPr>
              <a:t>protected void </a:t>
            </a:r>
            <a:r>
              <a:rPr lang="en-US" sz="4000" dirty="0" err="1">
                <a:latin typeface="Times New Roman" panose="02020603050405020304" pitchFamily="18" charset="0"/>
                <a:cs typeface="Times New Roman" panose="02020603050405020304" pitchFamily="18" charset="0"/>
              </a:rPr>
              <a:t>msg</a:t>
            </a:r>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System.out.println</a:t>
            </a:r>
            <a:r>
              <a:rPr lang="en-US" sz="4000" dirty="0">
                <a:latin typeface="Times New Roman" panose="02020603050405020304" pitchFamily="18" charset="0"/>
                <a:cs typeface="Times New Roman" panose="02020603050405020304" pitchFamily="18" charset="0"/>
              </a:rPr>
              <a:t>("Hello");}  </a:t>
            </a:r>
          </a:p>
          <a:p>
            <a:pPr marL="137160" indent="0">
              <a:buNone/>
            </a:pP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//save by B.java  </a:t>
            </a:r>
          </a:p>
          <a:p>
            <a:pPr marL="137160" indent="0">
              <a:buNone/>
            </a:pPr>
            <a:r>
              <a:rPr lang="en-US" sz="4000" dirty="0">
                <a:latin typeface="Times New Roman" panose="02020603050405020304" pitchFamily="18" charset="0"/>
                <a:cs typeface="Times New Roman" panose="02020603050405020304" pitchFamily="18" charset="0"/>
              </a:rPr>
              <a:t>package </a:t>
            </a:r>
            <a:r>
              <a:rPr lang="en-US" sz="4000" dirty="0" err="1">
                <a:latin typeface="Times New Roman" panose="02020603050405020304" pitchFamily="18" charset="0"/>
                <a:cs typeface="Times New Roman" panose="02020603050405020304" pitchFamily="18" charset="0"/>
              </a:rPr>
              <a:t>mypack</a:t>
            </a: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import pack.*;  </a:t>
            </a:r>
          </a:p>
          <a:p>
            <a:pPr marL="137160" indent="0">
              <a:buNone/>
            </a:pP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class B extends A{  </a:t>
            </a:r>
          </a:p>
          <a:p>
            <a:pPr marL="137160" indent="0">
              <a:buNone/>
            </a:pPr>
            <a:r>
              <a:rPr lang="en-US" sz="4000" dirty="0">
                <a:latin typeface="Times New Roman" panose="02020603050405020304" pitchFamily="18" charset="0"/>
                <a:cs typeface="Times New Roman" panose="02020603050405020304" pitchFamily="18" charset="0"/>
              </a:rPr>
              <a:t>  public static void main(String </a:t>
            </a:r>
            <a:r>
              <a:rPr lang="en-US" sz="4000" dirty="0" err="1">
                <a:latin typeface="Times New Roman" panose="02020603050405020304" pitchFamily="18" charset="0"/>
                <a:cs typeface="Times New Roman" panose="02020603050405020304" pitchFamily="18" charset="0"/>
              </a:rPr>
              <a:t>args</a:t>
            </a:r>
            <a:r>
              <a:rPr lang="en-US" sz="4000" dirty="0">
                <a:latin typeface="Times New Roman" panose="02020603050405020304" pitchFamily="18" charset="0"/>
                <a:cs typeface="Times New Roman" panose="02020603050405020304" pitchFamily="18" charset="0"/>
              </a:rPr>
              <a:t>[]){  </a:t>
            </a:r>
          </a:p>
          <a:p>
            <a:pPr marL="137160" indent="0">
              <a:buNone/>
            </a:pPr>
            <a:r>
              <a:rPr lang="en-US" sz="4000" dirty="0">
                <a:latin typeface="Times New Roman" panose="02020603050405020304" pitchFamily="18" charset="0"/>
                <a:cs typeface="Times New Roman" panose="02020603050405020304" pitchFamily="18" charset="0"/>
              </a:rPr>
              <a:t>   B </a:t>
            </a:r>
            <a:r>
              <a:rPr lang="en-US" sz="4000" dirty="0" err="1">
                <a:latin typeface="Times New Roman" panose="02020603050405020304" pitchFamily="18" charset="0"/>
                <a:cs typeface="Times New Roman" panose="02020603050405020304" pitchFamily="18" charset="0"/>
              </a:rPr>
              <a:t>obj</a:t>
            </a:r>
            <a:r>
              <a:rPr lang="en-US" sz="4000" dirty="0">
                <a:latin typeface="Times New Roman" panose="02020603050405020304" pitchFamily="18" charset="0"/>
                <a:cs typeface="Times New Roman" panose="02020603050405020304" pitchFamily="18" charset="0"/>
              </a:rPr>
              <a:t> = new B();  </a:t>
            </a:r>
          </a:p>
          <a:p>
            <a:pPr marL="137160" indent="0">
              <a:buNone/>
            </a:pPr>
            <a:r>
              <a:rPr lang="en-US" sz="4000" dirty="0">
                <a:latin typeface="Times New Roman" panose="02020603050405020304" pitchFamily="18" charset="0"/>
                <a:cs typeface="Times New Roman" panose="02020603050405020304" pitchFamily="18" charset="0"/>
              </a:rPr>
              <a:t>   obj.msg();  </a:t>
            </a:r>
          </a:p>
          <a:p>
            <a:pPr marL="137160" indent="0">
              <a:buNone/>
            </a:pPr>
            <a:r>
              <a:rPr lang="en-US" sz="4000" dirty="0">
                <a:latin typeface="Times New Roman" panose="02020603050405020304" pitchFamily="18" charset="0"/>
                <a:cs typeface="Times New Roman" panose="02020603050405020304" pitchFamily="18" charset="0"/>
              </a:rPr>
              <a:t>  }  </a:t>
            </a:r>
          </a:p>
          <a:p>
            <a:pPr marL="137160" indent="0">
              <a:buNone/>
            </a:pPr>
            <a:r>
              <a:rPr lang="en-US" sz="40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401250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a272dd9f12_0_5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83" name="Google Shape;183;g2a272dd9f12_0_55"/>
          <p:cNvSpPr txBox="1"/>
          <p:nvPr/>
        </p:nvSpPr>
        <p:spPr>
          <a:xfrm>
            <a:off x="3033875" y="473350"/>
            <a:ext cx="8655300" cy="1132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Types of Inheritance</a:t>
            </a: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700"/>
              <a:buFont typeface="Arial"/>
              <a:buNone/>
            </a:pPr>
            <a:endParaRPr sz="20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84" name="Google Shape;184;g2a272dd9f12_0_55"/>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85" name="Google Shape;185;g2a272dd9f12_0_55"/>
          <p:cNvPicPr preferRelativeResize="0"/>
          <p:nvPr/>
        </p:nvPicPr>
        <p:blipFill rotWithShape="1">
          <a:blip r:embed="rId3">
            <a:alphaModFix/>
          </a:blip>
          <a:srcRect l="6953" t="27912" r="52451"/>
          <a:stretch/>
        </p:blipFill>
        <p:spPr>
          <a:xfrm>
            <a:off x="3492325" y="1796925"/>
            <a:ext cx="3583650" cy="4452700"/>
          </a:xfrm>
          <a:prstGeom prst="rect">
            <a:avLst/>
          </a:prstGeom>
          <a:noFill/>
          <a:ln>
            <a:noFill/>
          </a:ln>
        </p:spPr>
      </p:pic>
      <p:pic>
        <p:nvPicPr>
          <p:cNvPr id="186" name="Google Shape;186;g2a272dd9f12_0_55"/>
          <p:cNvPicPr preferRelativeResize="0"/>
          <p:nvPr/>
        </p:nvPicPr>
        <p:blipFill rotWithShape="1">
          <a:blip r:embed="rId3">
            <a:alphaModFix/>
          </a:blip>
          <a:srcRect l="49359" t="7637" r="3720" b="3858"/>
          <a:stretch/>
        </p:blipFill>
        <p:spPr>
          <a:xfrm>
            <a:off x="7373400" y="1611600"/>
            <a:ext cx="4639199" cy="4947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a272dd9f12_0_6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92" name="Google Shape;192;g2a272dd9f12_0_6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2.1. Single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93" name="Google Shape;193;g2a272dd9f12_0_69"/>
          <p:cNvPicPr preferRelativeResize="0"/>
          <p:nvPr/>
        </p:nvPicPr>
        <p:blipFill>
          <a:blip r:embed="rId3">
            <a:alphaModFix/>
          </a:blip>
          <a:stretch>
            <a:fillRect/>
          </a:stretch>
        </p:blipFill>
        <p:spPr>
          <a:xfrm>
            <a:off x="3947774" y="1148052"/>
            <a:ext cx="1453601" cy="1698046"/>
          </a:xfrm>
          <a:prstGeom prst="rect">
            <a:avLst/>
          </a:prstGeom>
          <a:noFill/>
          <a:ln>
            <a:noFill/>
          </a:ln>
        </p:spPr>
      </p:pic>
      <p:pic>
        <p:nvPicPr>
          <p:cNvPr id="194" name="Google Shape;194;g2a272dd9f12_0_69"/>
          <p:cNvPicPr preferRelativeResize="0"/>
          <p:nvPr/>
        </p:nvPicPr>
        <p:blipFill rotWithShape="1">
          <a:blip r:embed="rId4">
            <a:alphaModFix/>
          </a:blip>
          <a:srcRect l="8278" t="31118" r="12576" b="9336"/>
          <a:stretch/>
        </p:blipFill>
        <p:spPr>
          <a:xfrm>
            <a:off x="6509420" y="1160932"/>
            <a:ext cx="2429902" cy="1672297"/>
          </a:xfrm>
          <a:prstGeom prst="rect">
            <a:avLst/>
          </a:prstGeom>
          <a:noFill/>
          <a:ln>
            <a:noFill/>
          </a:ln>
        </p:spPr>
      </p:pic>
      <p:pic>
        <p:nvPicPr>
          <p:cNvPr id="195" name="Google Shape;195;g2a272dd9f12_0_69"/>
          <p:cNvPicPr preferRelativeResize="0"/>
          <p:nvPr/>
        </p:nvPicPr>
        <p:blipFill rotWithShape="1">
          <a:blip r:embed="rId5">
            <a:alphaModFix/>
          </a:blip>
          <a:srcRect l="9113" t="29868" r="9300"/>
          <a:stretch/>
        </p:blipFill>
        <p:spPr>
          <a:xfrm>
            <a:off x="3530149" y="4111309"/>
            <a:ext cx="2288861" cy="1806974"/>
          </a:xfrm>
          <a:prstGeom prst="rect">
            <a:avLst/>
          </a:prstGeom>
          <a:noFill/>
          <a:ln>
            <a:noFill/>
          </a:ln>
        </p:spPr>
      </p:pic>
      <p:pic>
        <p:nvPicPr>
          <p:cNvPr id="196" name="Google Shape;196;g2a272dd9f12_0_69"/>
          <p:cNvPicPr preferRelativeResize="0"/>
          <p:nvPr/>
        </p:nvPicPr>
        <p:blipFill rotWithShape="1">
          <a:blip r:embed="rId6">
            <a:alphaModFix/>
          </a:blip>
          <a:srcRect l="15297" t="22993" r="27323"/>
          <a:stretch/>
        </p:blipFill>
        <p:spPr>
          <a:xfrm>
            <a:off x="10047386" y="2404957"/>
            <a:ext cx="1690914" cy="3094234"/>
          </a:xfrm>
          <a:prstGeom prst="rect">
            <a:avLst/>
          </a:prstGeom>
          <a:noFill/>
          <a:ln>
            <a:noFill/>
          </a:ln>
        </p:spPr>
      </p:pic>
      <p:sp>
        <p:nvSpPr>
          <p:cNvPr id="197" name="Google Shape;197;g2a272dd9f12_0_69"/>
          <p:cNvSpPr txBox="1"/>
          <p:nvPr/>
        </p:nvSpPr>
        <p:spPr>
          <a:xfrm>
            <a:off x="3736175" y="2846100"/>
            <a:ext cx="18768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Single Inheritance</a:t>
            </a:r>
            <a:endParaRPr b="1">
              <a:latin typeface="Century Gothic"/>
              <a:ea typeface="Century Gothic"/>
              <a:cs typeface="Century Gothic"/>
              <a:sym typeface="Century Gothic"/>
            </a:endParaRPr>
          </a:p>
        </p:txBody>
      </p:sp>
      <p:sp>
        <p:nvSpPr>
          <p:cNvPr id="198" name="Google Shape;198;g2a272dd9f12_0_69"/>
          <p:cNvSpPr txBox="1"/>
          <p:nvPr/>
        </p:nvSpPr>
        <p:spPr>
          <a:xfrm>
            <a:off x="6615166" y="2846105"/>
            <a:ext cx="24300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Hierarchical Inheritance</a:t>
            </a:r>
            <a:endParaRPr b="1">
              <a:latin typeface="Century Gothic"/>
              <a:ea typeface="Century Gothic"/>
              <a:cs typeface="Century Gothic"/>
              <a:sym typeface="Century Gothic"/>
            </a:endParaRPr>
          </a:p>
        </p:txBody>
      </p:sp>
      <p:sp>
        <p:nvSpPr>
          <p:cNvPr id="199" name="Google Shape;199;g2a272dd9f12_0_69"/>
          <p:cNvSpPr txBox="1"/>
          <p:nvPr/>
        </p:nvSpPr>
        <p:spPr>
          <a:xfrm>
            <a:off x="10205679" y="5499198"/>
            <a:ext cx="1374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Multi-level</a:t>
            </a:r>
            <a:endParaRPr b="1">
              <a:latin typeface="Century Gothic"/>
              <a:ea typeface="Century Gothic"/>
              <a:cs typeface="Century Gothic"/>
              <a:sym typeface="Century Gothic"/>
            </a:endParaRPr>
          </a:p>
          <a:p>
            <a:pPr marL="0" lvl="0" indent="0" algn="l" rtl="0">
              <a:spcBef>
                <a:spcPts val="0"/>
              </a:spcBef>
              <a:spcAft>
                <a:spcPts val="0"/>
              </a:spcAft>
              <a:buNone/>
            </a:pPr>
            <a:r>
              <a:rPr lang="en-US" b="1">
                <a:latin typeface="Century Gothic"/>
                <a:ea typeface="Century Gothic"/>
                <a:cs typeface="Century Gothic"/>
                <a:sym typeface="Century Gothic"/>
              </a:rPr>
              <a:t> Inheritance</a:t>
            </a:r>
            <a:endParaRPr b="1">
              <a:latin typeface="Century Gothic"/>
              <a:ea typeface="Century Gothic"/>
              <a:cs typeface="Century Gothic"/>
              <a:sym typeface="Century Gothic"/>
            </a:endParaRPr>
          </a:p>
        </p:txBody>
      </p:sp>
      <p:sp>
        <p:nvSpPr>
          <p:cNvPr id="200" name="Google Shape;200;g2a272dd9f12_0_69"/>
          <p:cNvSpPr txBox="1"/>
          <p:nvPr/>
        </p:nvSpPr>
        <p:spPr>
          <a:xfrm>
            <a:off x="3627124" y="6023357"/>
            <a:ext cx="20949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Multiple Inheritance</a:t>
            </a:r>
            <a:endParaRPr b="1">
              <a:latin typeface="Century Gothic"/>
              <a:ea typeface="Century Gothic"/>
              <a:cs typeface="Century Gothic"/>
              <a:sym typeface="Century Gothic"/>
            </a:endParaRPr>
          </a:p>
        </p:txBody>
      </p:sp>
      <p:sp>
        <p:nvSpPr>
          <p:cNvPr id="201" name="Google Shape;201;g2a272dd9f12_0_69"/>
          <p:cNvSpPr txBox="1"/>
          <p:nvPr/>
        </p:nvSpPr>
        <p:spPr>
          <a:xfrm>
            <a:off x="6842811" y="6058305"/>
            <a:ext cx="2430000" cy="3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Hybrid Inheritance</a:t>
            </a:r>
            <a:endParaRPr b="1">
              <a:latin typeface="Century Gothic"/>
              <a:ea typeface="Century Gothic"/>
              <a:cs typeface="Century Gothic"/>
              <a:sym typeface="Century Gothic"/>
            </a:endParaRPr>
          </a:p>
        </p:txBody>
      </p:sp>
      <p:sp>
        <p:nvSpPr>
          <p:cNvPr id="202" name="Google Shape;202;g2a272dd9f12_0_69"/>
          <p:cNvSpPr txBox="1"/>
          <p:nvPr/>
        </p:nvSpPr>
        <p:spPr>
          <a:xfrm>
            <a:off x="3530154" y="6326807"/>
            <a:ext cx="2094900" cy="4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solidFill>
                  <a:srgbClr val="A61C00"/>
                </a:solidFill>
                <a:latin typeface="Lato"/>
                <a:ea typeface="Lato"/>
                <a:cs typeface="Lato"/>
                <a:sym typeface="Lato"/>
              </a:rPr>
              <a:t>(Java does not support</a:t>
            </a:r>
            <a:endParaRPr sz="1100" b="1">
              <a:solidFill>
                <a:srgbClr val="A61C00"/>
              </a:solidFill>
              <a:latin typeface="Lato"/>
              <a:ea typeface="Lato"/>
              <a:cs typeface="Lato"/>
              <a:sym typeface="Lato"/>
            </a:endParaRPr>
          </a:p>
          <a:p>
            <a:pPr marL="0" lvl="0" indent="0" algn="ctr" rtl="0">
              <a:spcBef>
                <a:spcPts val="0"/>
              </a:spcBef>
              <a:spcAft>
                <a:spcPts val="0"/>
              </a:spcAft>
              <a:buNone/>
            </a:pPr>
            <a:r>
              <a:rPr lang="en-US" sz="1100" b="1">
                <a:solidFill>
                  <a:srgbClr val="A61C00"/>
                </a:solidFill>
                <a:latin typeface="Lato"/>
                <a:ea typeface="Lato"/>
                <a:cs typeface="Lato"/>
                <a:sym typeface="Lato"/>
              </a:rPr>
              <a:t> multiple inheritance)</a:t>
            </a:r>
            <a:endParaRPr sz="1100" b="1">
              <a:solidFill>
                <a:srgbClr val="A61C00"/>
              </a:solidFill>
              <a:latin typeface="Lato"/>
              <a:ea typeface="Lato"/>
              <a:cs typeface="Lato"/>
              <a:sym typeface="Lato"/>
            </a:endParaRPr>
          </a:p>
        </p:txBody>
      </p:sp>
      <p:sp>
        <p:nvSpPr>
          <p:cNvPr id="203" name="Google Shape;203;g2a272dd9f12_0_69"/>
          <p:cNvSpPr txBox="1"/>
          <p:nvPr/>
        </p:nvSpPr>
        <p:spPr>
          <a:xfrm>
            <a:off x="3278175" y="-124450"/>
            <a:ext cx="4245000" cy="717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2"/>
              </a:buClr>
              <a:buSzPts val="1100"/>
              <a:buFont typeface="Arial"/>
              <a:buNone/>
            </a:pPr>
            <a:r>
              <a:rPr lang="en-US" sz="3000" b="1">
                <a:latin typeface="Century Gothic"/>
                <a:ea typeface="Century Gothic"/>
                <a:cs typeface="Century Gothic"/>
                <a:sym typeface="Century Gothic"/>
              </a:rPr>
              <a:t>Types of Inheritance</a:t>
            </a: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20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pic>
        <p:nvPicPr>
          <p:cNvPr id="204" name="Google Shape;204;g2a272dd9f12_0_69"/>
          <p:cNvPicPr preferRelativeResize="0"/>
          <p:nvPr/>
        </p:nvPicPr>
        <p:blipFill>
          <a:blip r:embed="rId7">
            <a:alphaModFix/>
          </a:blip>
          <a:stretch>
            <a:fillRect/>
          </a:stretch>
        </p:blipFill>
        <p:spPr>
          <a:xfrm>
            <a:off x="6466762" y="3522301"/>
            <a:ext cx="2585425" cy="27500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a6c9ebc0df_0_7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10" name="Google Shape;210;g2a6c9ebc0df_0_74"/>
          <p:cNvSpPr txBox="1"/>
          <p:nvPr/>
        </p:nvSpPr>
        <p:spPr>
          <a:xfrm>
            <a:off x="3148625" y="1596500"/>
            <a:ext cx="8866800" cy="6220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2900">
                <a:latin typeface="Century Gothic"/>
                <a:ea typeface="Century Gothic"/>
                <a:cs typeface="Century Gothic"/>
                <a:sym typeface="Century Gothic"/>
              </a:rPr>
              <a:t>When a subclass is derived simply from it's parent class then this mechanism is known as simple inheritance.</a:t>
            </a:r>
            <a:endParaRPr sz="2200" b="0" i="0" u="none" strike="noStrike" cap="none">
              <a:solidFill>
                <a:srgbClr val="000000"/>
              </a:solidFill>
              <a:latin typeface="Century Gothic"/>
              <a:ea typeface="Century Gothic"/>
              <a:cs typeface="Century Gothic"/>
              <a:sym typeface="Century Gothic"/>
            </a:endParaRPr>
          </a:p>
        </p:txBody>
      </p:sp>
      <p:sp>
        <p:nvSpPr>
          <p:cNvPr id="211" name="Google Shape;211;g2a6c9ebc0df_0_74"/>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Single Inheritance</a:t>
            </a:r>
            <a:endParaRPr sz="3000" b="1" i="0" u="none" strike="noStrike" cap="none">
              <a:solidFill>
                <a:srgbClr val="000000"/>
              </a:solidFill>
              <a:latin typeface="Century Gothic"/>
              <a:ea typeface="Century Gothic"/>
              <a:cs typeface="Century Gothic"/>
              <a:sym typeface="Century Gothic"/>
            </a:endParaRPr>
          </a:p>
        </p:txBody>
      </p:sp>
      <p:sp>
        <p:nvSpPr>
          <p:cNvPr id="212" name="Google Shape;212;g2a6c9ebc0df_0_74"/>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2.1. Single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13" name="Google Shape;213;g2a6c9ebc0df_0_74"/>
          <p:cNvPicPr preferRelativeResize="0"/>
          <p:nvPr/>
        </p:nvPicPr>
        <p:blipFill rotWithShape="1">
          <a:blip r:embed="rId3">
            <a:alphaModFix/>
          </a:blip>
          <a:srcRect l="21348" r="25494"/>
          <a:stretch/>
        </p:blipFill>
        <p:spPr>
          <a:xfrm>
            <a:off x="6441625" y="3477025"/>
            <a:ext cx="1555225" cy="3312375"/>
          </a:xfrm>
          <a:prstGeom prst="rect">
            <a:avLst/>
          </a:prstGeom>
          <a:noFill/>
          <a:ln w="9525" cap="flat" cmpd="sng">
            <a:solidFill>
              <a:schemeClr val="dk2"/>
            </a:solidFill>
            <a:prstDash val="solid"/>
            <a:round/>
            <a:headEnd type="none" w="sm" len="sm"/>
            <a:tailEnd type="none" w="sm" len="sm"/>
          </a:ln>
        </p:spPr>
      </p:pic>
      <p:sp>
        <p:nvSpPr>
          <p:cNvPr id="214" name="Google Shape;214;g2a6c9ebc0df_0_74"/>
          <p:cNvSpPr txBox="1"/>
          <p:nvPr/>
        </p:nvSpPr>
        <p:spPr>
          <a:xfrm>
            <a:off x="8070400" y="3981325"/>
            <a:ext cx="2179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Lato"/>
                <a:ea typeface="Lato"/>
                <a:cs typeface="Lato"/>
                <a:sym typeface="Lato"/>
              </a:rPr>
              <a:t>Parent class</a:t>
            </a:r>
            <a:endParaRPr sz="2400" b="1">
              <a:latin typeface="Lato"/>
              <a:ea typeface="Lato"/>
              <a:cs typeface="Lato"/>
              <a:sym typeface="Lato"/>
            </a:endParaRPr>
          </a:p>
        </p:txBody>
      </p:sp>
      <p:sp>
        <p:nvSpPr>
          <p:cNvPr id="215" name="Google Shape;215;g2a6c9ebc0df_0_74"/>
          <p:cNvSpPr txBox="1"/>
          <p:nvPr/>
        </p:nvSpPr>
        <p:spPr>
          <a:xfrm>
            <a:off x="8070400" y="6056425"/>
            <a:ext cx="2179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Lato"/>
                <a:ea typeface="Lato"/>
                <a:cs typeface="Lato"/>
                <a:sym typeface="Lato"/>
              </a:rPr>
              <a:t>Child class</a:t>
            </a:r>
            <a:endParaRPr sz="2400" b="1">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a6c9ebc0df_0_12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21" name="Google Shape;221;g2a6c9ebc0df_0_129"/>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Single Inheritance</a:t>
            </a:r>
            <a:endParaRPr sz="3000" b="1" i="0" u="none" strike="noStrike" cap="none">
              <a:solidFill>
                <a:srgbClr val="000000"/>
              </a:solidFill>
              <a:latin typeface="Century Gothic"/>
              <a:ea typeface="Century Gothic"/>
              <a:cs typeface="Century Gothic"/>
              <a:sym typeface="Century Gothic"/>
            </a:endParaRPr>
          </a:p>
        </p:txBody>
      </p:sp>
      <p:sp>
        <p:nvSpPr>
          <p:cNvPr id="222" name="Google Shape;222;g2a6c9ebc0df_0_12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2.1. Single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23" name="Google Shape;223;g2a6c9ebc0df_0_129"/>
          <p:cNvPicPr preferRelativeResize="0"/>
          <p:nvPr/>
        </p:nvPicPr>
        <p:blipFill rotWithShape="1">
          <a:blip r:embed="rId3">
            <a:alphaModFix/>
          </a:blip>
          <a:srcRect b="4507"/>
          <a:stretch/>
        </p:blipFill>
        <p:spPr>
          <a:xfrm>
            <a:off x="3048146" y="1244966"/>
            <a:ext cx="6321476" cy="49866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a6c9ebc0df_0_8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29" name="Google Shape;229;g2a6c9ebc0df_0_86"/>
          <p:cNvSpPr txBox="1"/>
          <p:nvPr/>
        </p:nvSpPr>
        <p:spPr>
          <a:xfrm>
            <a:off x="3026150" y="1486300"/>
            <a:ext cx="5852400" cy="6220800"/>
          </a:xfrm>
          <a:prstGeom prst="rect">
            <a:avLst/>
          </a:prstGeom>
          <a:noFill/>
          <a:ln>
            <a:noFill/>
          </a:ln>
        </p:spPr>
        <p:txBody>
          <a:bodyPr spcFirstLastPara="1" wrap="square" lIns="91425" tIns="91425" rIns="91425" bIns="91425" anchor="t" anchorCtr="0">
            <a:noAutofit/>
          </a:bodyPr>
          <a:lstStyle/>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In multilevel, one-to-one ladder increases.</a:t>
            </a:r>
            <a:endParaRPr sz="2500">
              <a:latin typeface="Century Gothic"/>
              <a:ea typeface="Century Gothic"/>
              <a:cs typeface="Century Gothic"/>
              <a:sym typeface="Century Gothic"/>
            </a:endParaRPr>
          </a:p>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Multiple classes are involved in inheritance, but one class extends only one.</a:t>
            </a:r>
            <a:endParaRPr sz="2500">
              <a:latin typeface="Century Gothic"/>
              <a:ea typeface="Century Gothic"/>
              <a:cs typeface="Century Gothic"/>
              <a:sym typeface="Century Gothic"/>
            </a:endParaRPr>
          </a:p>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The lowermost subclass can make use of all its super classes' members.</a:t>
            </a:r>
            <a:endParaRPr sz="2500">
              <a:latin typeface="Century Gothic"/>
              <a:ea typeface="Century Gothic"/>
              <a:cs typeface="Century Gothic"/>
              <a:sym typeface="Century Gothic"/>
            </a:endParaRPr>
          </a:p>
        </p:txBody>
      </p:sp>
      <p:sp>
        <p:nvSpPr>
          <p:cNvPr id="230" name="Google Shape;230;g2a6c9ebc0df_0_86"/>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Multi-level Inheritance</a:t>
            </a:r>
            <a:endParaRPr sz="3000" b="1" i="0" u="none" strike="noStrike" cap="none">
              <a:solidFill>
                <a:srgbClr val="000000"/>
              </a:solidFill>
              <a:latin typeface="Century Gothic"/>
              <a:ea typeface="Century Gothic"/>
              <a:cs typeface="Century Gothic"/>
              <a:sym typeface="Century Gothic"/>
            </a:endParaRPr>
          </a:p>
        </p:txBody>
      </p:sp>
      <p:sp>
        <p:nvSpPr>
          <p:cNvPr id="231" name="Google Shape;231;g2a6c9ebc0df_0_86"/>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2.2. Multi-level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32" name="Google Shape;232;g2a6c9ebc0df_0_86"/>
          <p:cNvPicPr preferRelativeResize="0"/>
          <p:nvPr/>
        </p:nvPicPr>
        <p:blipFill rotWithShape="1">
          <a:blip r:embed="rId3">
            <a:alphaModFix/>
          </a:blip>
          <a:srcRect l="15297" t="22993" r="27323"/>
          <a:stretch/>
        </p:blipFill>
        <p:spPr>
          <a:xfrm>
            <a:off x="9160325" y="1628775"/>
            <a:ext cx="2651450" cy="4335800"/>
          </a:xfrm>
          <a:prstGeom prst="rect">
            <a:avLst/>
          </a:prstGeom>
          <a:noFill/>
          <a:ln w="9525"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a6c9ebc0df_0_14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38" name="Google Shape;238;g2a6c9ebc0df_0_140"/>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Multi-level Inheritance</a:t>
            </a:r>
            <a:endParaRPr sz="3000" b="1" i="0" u="none" strike="noStrike" cap="none">
              <a:solidFill>
                <a:srgbClr val="000000"/>
              </a:solidFill>
              <a:latin typeface="Century Gothic"/>
              <a:ea typeface="Century Gothic"/>
              <a:cs typeface="Century Gothic"/>
              <a:sym typeface="Century Gothic"/>
            </a:endParaRPr>
          </a:p>
        </p:txBody>
      </p:sp>
      <p:sp>
        <p:nvSpPr>
          <p:cNvPr id="239" name="Google Shape;239;g2a6c9ebc0df_0_14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2.2. Multi-level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40" name="Google Shape;240;g2a6c9ebc0df_0_140"/>
          <p:cNvPicPr preferRelativeResize="0"/>
          <p:nvPr/>
        </p:nvPicPr>
        <p:blipFill>
          <a:blip r:embed="rId3">
            <a:alphaModFix/>
          </a:blip>
          <a:stretch>
            <a:fillRect/>
          </a:stretch>
        </p:blipFill>
        <p:spPr>
          <a:xfrm>
            <a:off x="4056275" y="1396100"/>
            <a:ext cx="6172199" cy="52953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a6c9ebc0df_0_9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46" name="Google Shape;246;g2a6c9ebc0df_0_99"/>
          <p:cNvSpPr txBox="1"/>
          <p:nvPr/>
        </p:nvSpPr>
        <p:spPr>
          <a:xfrm>
            <a:off x="3148625" y="1510350"/>
            <a:ext cx="8950800" cy="1857300"/>
          </a:xfrm>
          <a:prstGeom prst="rect">
            <a:avLst/>
          </a:prstGeom>
          <a:noFill/>
          <a:ln>
            <a:noFill/>
          </a:ln>
        </p:spPr>
        <p:txBody>
          <a:bodyPr spcFirstLastPara="1" wrap="square" lIns="91425" tIns="91425" rIns="91425" bIns="91425" anchor="t" anchorCtr="0">
            <a:noAutofit/>
          </a:bodyPr>
          <a:lstStyle/>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In hierarchical type of inheritance, one class is extended by many subclasses.</a:t>
            </a:r>
            <a:endParaRPr sz="2500">
              <a:latin typeface="Century Gothic"/>
              <a:ea typeface="Century Gothic"/>
              <a:cs typeface="Century Gothic"/>
              <a:sym typeface="Century Gothic"/>
            </a:endParaRPr>
          </a:p>
          <a:p>
            <a:pPr marL="457200" lvl="0" indent="-387350" algn="just" rtl="0">
              <a:lnSpc>
                <a:spcPct val="150000"/>
              </a:lnSpc>
              <a:spcBef>
                <a:spcPts val="0"/>
              </a:spcBef>
              <a:spcAft>
                <a:spcPts val="0"/>
              </a:spcAft>
              <a:buSzPts val="2500"/>
              <a:buFont typeface="Century Gothic"/>
              <a:buChar char="●"/>
            </a:pPr>
            <a:r>
              <a:rPr lang="en-US" sz="2500">
                <a:latin typeface="Century Gothic"/>
                <a:ea typeface="Century Gothic"/>
                <a:cs typeface="Century Gothic"/>
                <a:sym typeface="Century Gothic"/>
              </a:rPr>
              <a:t>It is one-to-many relationship.</a:t>
            </a:r>
            <a:endParaRPr sz="2500">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500">
              <a:latin typeface="Century Gothic"/>
              <a:ea typeface="Century Gothic"/>
              <a:cs typeface="Century Gothic"/>
              <a:sym typeface="Century Gothic"/>
            </a:endParaRPr>
          </a:p>
        </p:txBody>
      </p:sp>
      <p:sp>
        <p:nvSpPr>
          <p:cNvPr id="247" name="Google Shape;247;g2a6c9ebc0df_0_99"/>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Hierarchical Inheritance</a:t>
            </a:r>
            <a:endParaRPr sz="3000" b="1" i="0" u="none" strike="noStrike" cap="none">
              <a:solidFill>
                <a:srgbClr val="000000"/>
              </a:solidFill>
              <a:latin typeface="Century Gothic"/>
              <a:ea typeface="Century Gothic"/>
              <a:cs typeface="Century Gothic"/>
              <a:sym typeface="Century Gothic"/>
            </a:endParaRPr>
          </a:p>
        </p:txBody>
      </p:sp>
      <p:sp>
        <p:nvSpPr>
          <p:cNvPr id="248" name="Google Shape;248;g2a6c9ebc0df_0_9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2.3. Hierarchical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49" name="Google Shape;249;g2a6c9ebc0df_0_99"/>
          <p:cNvPicPr preferRelativeResize="0"/>
          <p:nvPr/>
        </p:nvPicPr>
        <p:blipFill rotWithShape="1">
          <a:blip r:embed="rId3">
            <a:alphaModFix/>
          </a:blip>
          <a:srcRect l="8278" t="31118" r="12576" b="9336"/>
          <a:stretch/>
        </p:blipFill>
        <p:spPr>
          <a:xfrm>
            <a:off x="4316488" y="3778700"/>
            <a:ext cx="6615075" cy="2650700"/>
          </a:xfrm>
          <a:prstGeom prst="rect">
            <a:avLst/>
          </a:prstGeom>
          <a:noFill/>
          <a:ln w="9525"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a3c0baab68_0_39"/>
          <p:cNvSpPr txBox="1"/>
          <p:nvPr/>
        </p:nvSpPr>
        <p:spPr>
          <a:xfrm>
            <a:off x="1889850" y="822175"/>
            <a:ext cx="6643800" cy="122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5100"/>
              <a:buFont typeface="Arial"/>
              <a:buNone/>
            </a:pPr>
            <a:r>
              <a:rPr lang="en-US" sz="5100" b="0" i="0" u="none" strike="noStrike" cap="none">
                <a:solidFill>
                  <a:schemeClr val="dk1"/>
                </a:solidFill>
                <a:latin typeface="Century Gothic"/>
                <a:ea typeface="Century Gothic"/>
                <a:cs typeface="Century Gothic"/>
                <a:sym typeface="Century Gothic"/>
              </a:rPr>
              <a:t>Revision Topic</a:t>
            </a:r>
            <a:endParaRPr sz="5100" b="0" i="0" u="none" strike="noStrike" cap="none">
              <a:solidFill>
                <a:schemeClr val="dk1"/>
              </a:solidFill>
              <a:latin typeface="Century Gothic"/>
              <a:ea typeface="Century Gothic"/>
              <a:cs typeface="Century Gothic"/>
              <a:sym typeface="Century Gothic"/>
            </a:endParaRPr>
          </a:p>
        </p:txBody>
      </p:sp>
      <p:sp>
        <p:nvSpPr>
          <p:cNvPr id="108" name="Google Shape;108;g2a3c0baab68_0_39"/>
          <p:cNvSpPr txBox="1"/>
          <p:nvPr/>
        </p:nvSpPr>
        <p:spPr>
          <a:xfrm>
            <a:off x="2647050" y="2050975"/>
            <a:ext cx="5886600" cy="3214800"/>
          </a:xfrm>
          <a:prstGeom prst="rect">
            <a:avLst/>
          </a:prstGeom>
          <a:noFill/>
          <a:ln>
            <a:noFill/>
          </a:ln>
        </p:spPr>
        <p:txBody>
          <a:bodyPr spcFirstLastPara="1" wrap="square" lIns="91425" tIns="91425" rIns="91425" bIns="91425" anchor="t" anchorCtr="0">
            <a:noAutofit/>
          </a:bodyPr>
          <a:lstStyle/>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Classes and objects in Java</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Java Methods</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Variables in Java</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Java Class Constructor</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Java Access Modifiers</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Four pillars of OOP</a:t>
            </a:r>
            <a:endParaRPr sz="2700">
              <a:solidFill>
                <a:schemeClr val="dk1"/>
              </a:solidFill>
              <a:latin typeface="Century Gothic"/>
              <a:ea typeface="Century Gothic"/>
              <a:cs typeface="Century Gothic"/>
              <a:sym typeface="Century Gothic"/>
            </a:endParaRPr>
          </a:p>
          <a:p>
            <a:pPr marL="457200" marR="0" lvl="0" indent="-400050" algn="l" rtl="0">
              <a:lnSpc>
                <a:spcPct val="115000"/>
              </a:lnSpc>
              <a:spcBef>
                <a:spcPts val="0"/>
              </a:spcBef>
              <a:spcAft>
                <a:spcPts val="0"/>
              </a:spcAft>
              <a:buClr>
                <a:schemeClr val="dk1"/>
              </a:buClr>
              <a:buSzPts val="2700"/>
              <a:buFont typeface="Century Gothic"/>
              <a:buChar char="●"/>
            </a:pPr>
            <a:r>
              <a:rPr lang="en-US" sz="2700">
                <a:solidFill>
                  <a:schemeClr val="dk1"/>
                </a:solidFill>
                <a:latin typeface="Century Gothic"/>
                <a:ea typeface="Century Gothic"/>
                <a:cs typeface="Century Gothic"/>
                <a:sym typeface="Century Gothic"/>
              </a:rPr>
              <a:t>Encapsulation in Java</a:t>
            </a:r>
            <a:endParaRPr sz="27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a6c9ebc0df_0_14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55" name="Google Shape;255;g2a6c9ebc0df_0_149"/>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Hierarchical Inheritance</a:t>
            </a:r>
            <a:endParaRPr sz="3000" b="1" i="0" u="none" strike="noStrike" cap="none">
              <a:solidFill>
                <a:srgbClr val="000000"/>
              </a:solidFill>
              <a:latin typeface="Century Gothic"/>
              <a:ea typeface="Century Gothic"/>
              <a:cs typeface="Century Gothic"/>
              <a:sym typeface="Century Gothic"/>
            </a:endParaRPr>
          </a:p>
        </p:txBody>
      </p:sp>
      <p:sp>
        <p:nvSpPr>
          <p:cNvPr id="256" name="Google Shape;256;g2a6c9ebc0df_0_14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2.3. Hierarchical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57" name="Google Shape;257;g2a6c9ebc0df_0_149"/>
          <p:cNvPicPr preferRelativeResize="0"/>
          <p:nvPr/>
        </p:nvPicPr>
        <p:blipFill>
          <a:blip r:embed="rId3">
            <a:alphaModFix/>
          </a:blip>
          <a:stretch>
            <a:fillRect/>
          </a:stretch>
        </p:blipFill>
        <p:spPr>
          <a:xfrm>
            <a:off x="3674000" y="1396100"/>
            <a:ext cx="6282350" cy="52859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a6c9ebc0df_0_10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63" name="Google Shape;263;g2a6c9ebc0df_0_107"/>
          <p:cNvSpPr txBox="1"/>
          <p:nvPr/>
        </p:nvSpPr>
        <p:spPr>
          <a:xfrm>
            <a:off x="3234350" y="1334875"/>
            <a:ext cx="4321800" cy="4935300"/>
          </a:xfrm>
          <a:prstGeom prst="rect">
            <a:avLst/>
          </a:prstGeom>
          <a:noFill/>
          <a:ln>
            <a:noFill/>
          </a:ln>
        </p:spPr>
        <p:txBody>
          <a:bodyPr spcFirstLastPara="1" wrap="square" lIns="91425" tIns="91425" rIns="91425" bIns="91425" anchor="t" anchorCtr="0">
            <a:noAutofit/>
          </a:bodyPr>
          <a:lstStyle/>
          <a:p>
            <a:pPr marL="457200" lvl="0" indent="-368300" algn="just" rtl="0">
              <a:lnSpc>
                <a:spcPct val="150000"/>
              </a:lnSpc>
              <a:spcBef>
                <a:spcPts val="0"/>
              </a:spcBef>
              <a:spcAft>
                <a:spcPts val="0"/>
              </a:spcAft>
              <a:buSzPts val="2200"/>
              <a:buFont typeface="Century Gothic"/>
              <a:buChar char="●"/>
            </a:pPr>
            <a:r>
              <a:rPr lang="en-US" sz="2200" dirty="0">
                <a:latin typeface="Century Gothic"/>
                <a:ea typeface="Century Gothic"/>
                <a:cs typeface="Century Gothic"/>
                <a:sym typeface="Century Gothic"/>
              </a:rPr>
              <a:t> In Java, the hybrid inheritance is the composition of two or more types of inheritance.</a:t>
            </a:r>
            <a:endParaRPr sz="2200" dirty="0">
              <a:latin typeface="Century Gothic"/>
              <a:ea typeface="Century Gothic"/>
              <a:cs typeface="Century Gothic"/>
              <a:sym typeface="Century Gothic"/>
            </a:endParaRPr>
          </a:p>
          <a:p>
            <a:pPr marL="457200" lvl="0" indent="0" algn="just" rtl="0">
              <a:lnSpc>
                <a:spcPct val="150000"/>
              </a:lnSpc>
              <a:spcBef>
                <a:spcPts val="0"/>
              </a:spcBef>
              <a:spcAft>
                <a:spcPts val="0"/>
              </a:spcAft>
              <a:buNone/>
            </a:pPr>
            <a:r>
              <a:rPr lang="en-US" sz="2200">
                <a:latin typeface="Century Gothic"/>
                <a:ea typeface="Century Gothic"/>
                <a:cs typeface="Century Gothic"/>
                <a:sym typeface="Century Gothic"/>
              </a:rPr>
              <a:t> </a:t>
            </a:r>
            <a:endParaRPr sz="2200">
              <a:latin typeface="Century Gothic"/>
              <a:ea typeface="Century Gothic"/>
              <a:cs typeface="Century Gothic"/>
              <a:sym typeface="Century Gothic"/>
            </a:endParaRPr>
          </a:p>
          <a:p>
            <a:pPr marL="457200" lvl="0" indent="-368300" algn="just" rtl="0">
              <a:lnSpc>
                <a:spcPct val="150000"/>
              </a:lnSpc>
              <a:spcBef>
                <a:spcPts val="0"/>
              </a:spcBef>
              <a:spcAft>
                <a:spcPts val="0"/>
              </a:spcAft>
              <a:buSzPts val="2200"/>
              <a:buFont typeface="Century Gothic"/>
              <a:buChar char="●"/>
            </a:pPr>
            <a:r>
              <a:rPr lang="en-US" sz="2200" dirty="0">
                <a:latin typeface="Century Gothic"/>
                <a:ea typeface="Century Gothic"/>
                <a:cs typeface="Century Gothic"/>
                <a:sym typeface="Century Gothic"/>
              </a:rPr>
              <a:t>The main purpose of using hybrid inheritance is to modularize the code into well-defined classes.</a:t>
            </a:r>
            <a:endParaRPr sz="2200" dirty="0">
              <a:latin typeface="Century Gothic"/>
              <a:ea typeface="Century Gothic"/>
              <a:cs typeface="Century Gothic"/>
              <a:sym typeface="Century Gothic"/>
            </a:endParaRPr>
          </a:p>
        </p:txBody>
      </p:sp>
      <p:sp>
        <p:nvSpPr>
          <p:cNvPr id="264" name="Google Shape;264;g2a6c9ebc0df_0_107"/>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Hybrid Inheritance</a:t>
            </a:r>
            <a:endParaRPr sz="3000" b="1" i="0" u="none" strike="noStrike" cap="none">
              <a:solidFill>
                <a:srgbClr val="000000"/>
              </a:solidFill>
              <a:latin typeface="Century Gothic"/>
              <a:ea typeface="Century Gothic"/>
              <a:cs typeface="Century Gothic"/>
              <a:sym typeface="Century Gothic"/>
            </a:endParaRPr>
          </a:p>
        </p:txBody>
      </p:sp>
      <p:sp>
        <p:nvSpPr>
          <p:cNvPr id="265" name="Google Shape;265;g2a6c9ebc0df_0_10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2.4.  Hybrid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150" y="1551709"/>
            <a:ext cx="4164796" cy="48629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6c9ebc0df_0_15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72" name="Google Shape;272;g2a6c9ebc0df_0_158"/>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Hybrid Inheritance</a:t>
            </a:r>
            <a:endParaRPr sz="3000" b="1" i="0" u="none" strike="noStrike" cap="none">
              <a:solidFill>
                <a:srgbClr val="000000"/>
              </a:solidFill>
              <a:latin typeface="Century Gothic"/>
              <a:ea typeface="Century Gothic"/>
              <a:cs typeface="Century Gothic"/>
              <a:sym typeface="Century Gothic"/>
            </a:endParaRPr>
          </a:p>
        </p:txBody>
      </p:sp>
      <p:sp>
        <p:nvSpPr>
          <p:cNvPr id="273" name="Google Shape;273;g2a6c9ebc0df_0_158"/>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2.4.  Hybrid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148625" y="1178457"/>
            <a:ext cx="6729666" cy="5047536"/>
          </a:xfrm>
          <a:prstGeom prst="rect">
            <a:avLst/>
          </a:prstGeom>
        </p:spPr>
        <p:txBody>
          <a:bodyPr wrap="square">
            <a:spAutoFit/>
          </a:bodyPr>
          <a:lstStyle/>
          <a:p>
            <a:pPr algn="just"/>
            <a:r>
              <a:rPr lang="en-US" b="1" dirty="0" smtClean="0">
                <a:solidFill>
                  <a:srgbClr val="006699"/>
                </a:solidFill>
                <a:latin typeface="inter-regular"/>
              </a:rPr>
              <a:t>class</a:t>
            </a:r>
            <a:r>
              <a:rPr lang="en-US" dirty="0" smtClean="0">
                <a:latin typeface="inter-regular"/>
              </a:rPr>
              <a:t> </a:t>
            </a:r>
            <a:r>
              <a:rPr lang="en-US" dirty="0" err="1" smtClean="0">
                <a:latin typeface="inter-regular"/>
              </a:rPr>
              <a:t>GrandFather</a:t>
            </a:r>
            <a:r>
              <a:rPr lang="en-US" dirty="0" smtClean="0">
                <a:latin typeface="inter-regular"/>
              </a:rPr>
              <a:t>    </a:t>
            </a:r>
          </a:p>
          <a:p>
            <a:pPr algn="just"/>
            <a:r>
              <a:rPr lang="en-US" dirty="0" smtClean="0">
                <a:latin typeface="inter-regular"/>
              </a:rPr>
              <a:t>{</a:t>
            </a:r>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showG</a:t>
            </a:r>
            <a:r>
              <a:rPr lang="en-US" dirty="0">
                <a:latin typeface="inter-regular"/>
              </a:rPr>
              <a:t>()    </a:t>
            </a:r>
          </a:p>
          <a:p>
            <a:pPr algn="just"/>
            <a:r>
              <a:rPr lang="en-US" dirty="0" smtClean="0">
                <a:latin typeface="inter-regular"/>
              </a:rPr>
              <a:t>{    </a:t>
            </a:r>
          </a:p>
          <a:p>
            <a:pPr algn="just"/>
            <a:r>
              <a:rPr lang="en-US" dirty="0" err="1" smtClean="0">
                <a:latin typeface="inter-regular"/>
              </a:rPr>
              <a:t>System.out.println</a:t>
            </a:r>
            <a:r>
              <a:rPr lang="en-US" dirty="0">
                <a:latin typeface="inter-regular"/>
              </a:rPr>
              <a:t>(</a:t>
            </a:r>
            <a:r>
              <a:rPr lang="en-US" dirty="0">
                <a:solidFill>
                  <a:srgbClr val="0000FF"/>
                </a:solidFill>
                <a:latin typeface="inter-regular"/>
              </a:rPr>
              <a:t>"He is grandfather."</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dirty="0">
                <a:solidFill>
                  <a:srgbClr val="008200"/>
                </a:solidFill>
                <a:latin typeface="inter-regular"/>
              </a:rPr>
              <a:t>//inherits </a:t>
            </a:r>
            <a:r>
              <a:rPr lang="en-US" dirty="0" err="1">
                <a:solidFill>
                  <a:srgbClr val="008200"/>
                </a:solidFill>
                <a:latin typeface="inter-regular"/>
              </a:rPr>
              <a:t>GrandFather</a:t>
            </a:r>
            <a:r>
              <a:rPr lang="en-US" dirty="0">
                <a:solidFill>
                  <a:srgbClr val="008200"/>
                </a:solidFill>
                <a:latin typeface="inter-regular"/>
              </a:rPr>
              <a:t> properties  </a:t>
            </a:r>
            <a:r>
              <a:rPr lang="en-US" dirty="0">
                <a:latin typeface="inter-regular"/>
              </a:rPr>
              <a:t>  </a:t>
            </a:r>
          </a:p>
          <a:p>
            <a:pPr algn="just"/>
            <a:r>
              <a:rPr lang="en-US" b="1" dirty="0">
                <a:solidFill>
                  <a:srgbClr val="006699"/>
                </a:solidFill>
                <a:latin typeface="inter-regular"/>
              </a:rPr>
              <a:t>class</a:t>
            </a:r>
            <a:r>
              <a:rPr lang="en-US" dirty="0">
                <a:latin typeface="inter-regular"/>
              </a:rPr>
              <a:t> Father </a:t>
            </a:r>
            <a:r>
              <a:rPr lang="en-US" b="1" dirty="0">
                <a:solidFill>
                  <a:srgbClr val="006699"/>
                </a:solidFill>
                <a:latin typeface="inter-regular"/>
              </a:rPr>
              <a:t>extends</a:t>
            </a:r>
            <a:r>
              <a:rPr lang="en-US" dirty="0">
                <a:latin typeface="inter-regular"/>
              </a:rPr>
              <a:t> </a:t>
            </a:r>
            <a:r>
              <a:rPr lang="en-US" dirty="0" err="1">
                <a:latin typeface="inter-regular"/>
              </a:rPr>
              <a:t>GrandFather</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showF</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"He is father."</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dirty="0">
                <a:solidFill>
                  <a:srgbClr val="008200"/>
                </a:solidFill>
                <a:latin typeface="inter-regular"/>
              </a:rPr>
              <a:t>//inherits Father properties  </a:t>
            </a:r>
            <a:r>
              <a:rPr lang="en-US" dirty="0">
                <a:latin typeface="inter-regular"/>
              </a:rPr>
              <a:t>  </a:t>
            </a:r>
          </a:p>
          <a:p>
            <a:pPr algn="just"/>
            <a:r>
              <a:rPr lang="en-US" b="1" dirty="0">
                <a:solidFill>
                  <a:srgbClr val="006699"/>
                </a:solidFill>
                <a:latin typeface="inter-regular"/>
              </a:rPr>
              <a:t>class</a:t>
            </a:r>
            <a:r>
              <a:rPr lang="en-US" dirty="0">
                <a:latin typeface="inter-regular"/>
              </a:rPr>
              <a:t> Son </a:t>
            </a:r>
            <a:r>
              <a:rPr lang="en-US" b="1" dirty="0">
                <a:solidFill>
                  <a:srgbClr val="006699"/>
                </a:solidFill>
                <a:latin typeface="inter-regular"/>
              </a:rPr>
              <a:t>extends</a:t>
            </a:r>
            <a:r>
              <a:rPr lang="en-US" dirty="0">
                <a:latin typeface="inter-regular"/>
              </a:rPr>
              <a:t> Father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showS</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"He is son."</a:t>
            </a:r>
            <a:r>
              <a:rPr lang="en-US" dirty="0">
                <a:latin typeface="inter-regular"/>
              </a:rPr>
              <a:t>);    </a:t>
            </a:r>
          </a:p>
          <a:p>
            <a:pPr algn="just"/>
            <a:r>
              <a:rPr lang="en-US" dirty="0">
                <a:latin typeface="inter-regular"/>
              </a:rPr>
              <a:t>}    </a:t>
            </a:r>
          </a:p>
          <a:p>
            <a:pPr algn="just"/>
            <a:r>
              <a:rPr lang="en-US" dirty="0">
                <a:latin typeface="inter-regular"/>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a6c9ebc0df_0_16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1" name="Google Shape;281;g2a6c9ebc0df_0_168"/>
          <p:cNvSpPr txBox="1"/>
          <p:nvPr/>
        </p:nvSpPr>
        <p:spPr>
          <a:xfrm>
            <a:off x="4100" y="8200"/>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2. Types of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2.4.  Hybrid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075709" y="444145"/>
            <a:ext cx="6553200" cy="6340197"/>
          </a:xfrm>
          <a:prstGeom prst="rect">
            <a:avLst/>
          </a:prstGeom>
        </p:spPr>
        <p:txBody>
          <a:bodyPr wrap="square">
            <a:spAutoFit/>
          </a:bodyPr>
          <a:lstStyle/>
          <a:p>
            <a:pPr algn="just"/>
            <a:r>
              <a:rPr lang="en-US" dirty="0">
                <a:solidFill>
                  <a:srgbClr val="008200"/>
                </a:solidFill>
                <a:latin typeface="inter-regular"/>
              </a:rPr>
              <a:t>//inherits Father properties  </a:t>
            </a:r>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class</a:t>
            </a:r>
            <a:r>
              <a:rPr lang="en-US" dirty="0">
                <a:latin typeface="inter-regular"/>
              </a:rPr>
              <a:t> Daughter </a:t>
            </a:r>
            <a:r>
              <a:rPr lang="en-US" b="1" dirty="0">
                <a:solidFill>
                  <a:srgbClr val="006699"/>
                </a:solidFill>
                <a:latin typeface="inter-regular"/>
              </a:rPr>
              <a:t>extends</a:t>
            </a:r>
            <a:r>
              <a:rPr lang="en-US" dirty="0">
                <a:latin typeface="inter-regular"/>
              </a:rPr>
              <a:t> Father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void</a:t>
            </a:r>
            <a:r>
              <a:rPr lang="en-US" dirty="0">
                <a:latin typeface="inter-regular"/>
              </a:rPr>
              <a:t> </a:t>
            </a:r>
            <a:r>
              <a:rPr lang="en-US" dirty="0" err="1">
                <a:latin typeface="inter-regular"/>
              </a:rPr>
              <a:t>showD</a:t>
            </a:r>
            <a:r>
              <a:rPr lang="en-US" dirty="0">
                <a:latin typeface="inter-regular"/>
              </a:rPr>
              <a:t>()    </a:t>
            </a:r>
          </a:p>
          <a:p>
            <a:pPr algn="just"/>
            <a:r>
              <a:rPr lang="en-US" dirty="0">
                <a:latin typeface="inter-regular"/>
              </a:rPr>
              <a:t>{    </a:t>
            </a:r>
          </a:p>
          <a:p>
            <a:pPr algn="just"/>
            <a:r>
              <a:rPr lang="en-US" dirty="0" err="1">
                <a:latin typeface="inter-regular"/>
              </a:rPr>
              <a:t>System.out.println</a:t>
            </a:r>
            <a:r>
              <a:rPr lang="en-US" dirty="0">
                <a:latin typeface="inter-regular"/>
              </a:rPr>
              <a:t>(</a:t>
            </a:r>
            <a:r>
              <a:rPr lang="en-US" dirty="0">
                <a:solidFill>
                  <a:srgbClr val="0000FF"/>
                </a:solidFill>
                <a:latin typeface="inter-regular"/>
              </a:rPr>
              <a:t>"She is daughter."</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static</a:t>
            </a:r>
            <a:r>
              <a:rPr lang="en-US" dirty="0">
                <a:latin typeface="inter-regular"/>
              </a:rPr>
              <a:t> </a:t>
            </a:r>
            <a:r>
              <a:rPr lang="en-US" b="1" dirty="0">
                <a:solidFill>
                  <a:srgbClr val="006699"/>
                </a:solidFill>
                <a:latin typeface="inter-regular"/>
              </a:rPr>
              <a:t>void</a:t>
            </a:r>
            <a:r>
              <a:rPr lang="en-US" dirty="0">
                <a:latin typeface="inter-regular"/>
              </a:rPr>
              <a:t> main(String </a:t>
            </a:r>
            <a:r>
              <a:rPr lang="en-US" dirty="0" err="1">
                <a:latin typeface="inter-regular"/>
              </a:rPr>
              <a:t>args</a:t>
            </a:r>
            <a:r>
              <a:rPr lang="en-US" dirty="0">
                <a:latin typeface="inter-regular"/>
              </a:rPr>
              <a:t>[])    </a:t>
            </a:r>
          </a:p>
          <a:p>
            <a:pPr algn="just"/>
            <a:r>
              <a:rPr lang="en-US" dirty="0">
                <a:latin typeface="inter-regular"/>
              </a:rPr>
              <a:t>{    </a:t>
            </a:r>
          </a:p>
          <a:p>
            <a:pPr algn="just"/>
            <a:r>
              <a:rPr lang="en-US" dirty="0">
                <a:solidFill>
                  <a:srgbClr val="008200"/>
                </a:solidFill>
                <a:latin typeface="inter-regular"/>
              </a:rPr>
              <a:t>//Daughter </a:t>
            </a:r>
            <a:r>
              <a:rPr lang="en-US" dirty="0" err="1">
                <a:solidFill>
                  <a:srgbClr val="008200"/>
                </a:solidFill>
                <a:latin typeface="inter-regular"/>
              </a:rPr>
              <a:t>obj</a:t>
            </a:r>
            <a:r>
              <a:rPr lang="en-US" dirty="0">
                <a:solidFill>
                  <a:srgbClr val="008200"/>
                </a:solidFill>
                <a:latin typeface="inter-regular"/>
              </a:rPr>
              <a:t> = new Daughter();  </a:t>
            </a:r>
            <a:r>
              <a:rPr lang="en-US" dirty="0">
                <a:latin typeface="inter-regular"/>
              </a:rPr>
              <a:t>  </a:t>
            </a:r>
          </a:p>
          <a:p>
            <a:pPr algn="just"/>
            <a:r>
              <a:rPr lang="en-US" dirty="0">
                <a:solidFill>
                  <a:srgbClr val="008200"/>
                </a:solidFill>
                <a:latin typeface="inter-regular"/>
              </a:rPr>
              <a:t>//</a:t>
            </a:r>
            <a:r>
              <a:rPr lang="en-US" dirty="0" err="1">
                <a:solidFill>
                  <a:srgbClr val="008200"/>
                </a:solidFill>
                <a:latin typeface="inter-regular"/>
              </a:rPr>
              <a:t>obj.show</a:t>
            </a:r>
            <a:r>
              <a:rPr lang="en-US" dirty="0">
                <a:solidFill>
                  <a:srgbClr val="008200"/>
                </a:solidFill>
                <a:latin typeface="inter-regular"/>
              </a:rPr>
              <a:t>();  </a:t>
            </a:r>
            <a:r>
              <a:rPr lang="en-US" dirty="0">
                <a:latin typeface="inter-regular"/>
              </a:rPr>
              <a:t>  </a:t>
            </a:r>
          </a:p>
          <a:p>
            <a:pPr algn="just"/>
            <a:r>
              <a:rPr lang="en-US" dirty="0">
                <a:latin typeface="inter-regular"/>
              </a:rPr>
              <a:t>Son </a:t>
            </a:r>
            <a:r>
              <a:rPr lang="en-US" dirty="0" err="1">
                <a:latin typeface="inter-regular"/>
              </a:rPr>
              <a:t>obj</a:t>
            </a:r>
            <a:r>
              <a:rPr lang="en-US" dirty="0">
                <a:latin typeface="inter-regular"/>
              </a:rPr>
              <a:t> = </a:t>
            </a:r>
            <a:r>
              <a:rPr lang="en-US" b="1" dirty="0">
                <a:solidFill>
                  <a:srgbClr val="006699"/>
                </a:solidFill>
                <a:latin typeface="inter-regular"/>
              </a:rPr>
              <a:t>new</a:t>
            </a:r>
            <a:r>
              <a:rPr lang="en-US" dirty="0">
                <a:latin typeface="inter-regular"/>
              </a:rPr>
              <a:t> Son();  </a:t>
            </a:r>
          </a:p>
          <a:p>
            <a:pPr algn="just"/>
            <a:r>
              <a:rPr lang="en-US" dirty="0" err="1">
                <a:latin typeface="inter-regular"/>
              </a:rPr>
              <a:t>obj.showS</a:t>
            </a:r>
            <a:r>
              <a:rPr lang="en-US" dirty="0">
                <a:latin typeface="inter-regular"/>
              </a:rPr>
              <a:t>();  </a:t>
            </a:r>
            <a:r>
              <a:rPr lang="en-US" dirty="0">
                <a:solidFill>
                  <a:srgbClr val="008200"/>
                </a:solidFill>
                <a:latin typeface="inter-regular"/>
              </a:rPr>
              <a:t>// Accessing Son class method</a:t>
            </a:r>
            <a:r>
              <a:rPr lang="en-US" dirty="0">
                <a:latin typeface="inter-regular"/>
              </a:rPr>
              <a:t>  </a:t>
            </a:r>
          </a:p>
          <a:p>
            <a:pPr algn="just"/>
            <a:r>
              <a:rPr lang="en-US" dirty="0" err="1">
                <a:latin typeface="inter-regular"/>
              </a:rPr>
              <a:t>obj.showF</a:t>
            </a:r>
            <a:r>
              <a:rPr lang="en-US" dirty="0">
                <a:latin typeface="inter-regular"/>
              </a:rPr>
              <a:t>();  </a:t>
            </a:r>
            <a:r>
              <a:rPr lang="en-US" dirty="0">
                <a:solidFill>
                  <a:srgbClr val="008200"/>
                </a:solidFill>
                <a:latin typeface="inter-regular"/>
              </a:rPr>
              <a:t>// Accessing Father class method</a:t>
            </a:r>
            <a:r>
              <a:rPr lang="en-US" dirty="0">
                <a:latin typeface="inter-regular"/>
              </a:rPr>
              <a:t>  </a:t>
            </a:r>
          </a:p>
          <a:p>
            <a:pPr algn="just"/>
            <a:r>
              <a:rPr lang="en-US" dirty="0" err="1">
                <a:latin typeface="inter-regular"/>
              </a:rPr>
              <a:t>obj.showG</a:t>
            </a:r>
            <a:r>
              <a:rPr lang="en-US" dirty="0">
                <a:latin typeface="inter-regular"/>
              </a:rPr>
              <a:t>();  </a:t>
            </a:r>
            <a:r>
              <a:rPr lang="en-US" dirty="0">
                <a:solidFill>
                  <a:srgbClr val="008200"/>
                </a:solidFill>
                <a:latin typeface="inter-regular"/>
              </a:rPr>
              <a:t>// Accessing </a:t>
            </a:r>
            <a:r>
              <a:rPr lang="en-US" dirty="0" err="1">
                <a:solidFill>
                  <a:srgbClr val="008200"/>
                </a:solidFill>
                <a:latin typeface="inter-regular"/>
              </a:rPr>
              <a:t>GrandFather</a:t>
            </a:r>
            <a:r>
              <a:rPr lang="en-US" dirty="0">
                <a:solidFill>
                  <a:srgbClr val="008200"/>
                </a:solidFill>
                <a:latin typeface="inter-regular"/>
              </a:rPr>
              <a:t> class method</a:t>
            </a:r>
            <a:r>
              <a:rPr lang="en-US" dirty="0">
                <a:latin typeface="inter-regular"/>
              </a:rPr>
              <a:t>  </a:t>
            </a:r>
          </a:p>
          <a:p>
            <a:pPr algn="just"/>
            <a:r>
              <a:rPr lang="en-US" dirty="0">
                <a:latin typeface="inter-regular"/>
              </a:rPr>
              <a:t>Daughter obj2 = </a:t>
            </a:r>
            <a:r>
              <a:rPr lang="en-US" b="1" dirty="0">
                <a:solidFill>
                  <a:srgbClr val="006699"/>
                </a:solidFill>
                <a:latin typeface="inter-regular"/>
              </a:rPr>
              <a:t>new</a:t>
            </a:r>
            <a:r>
              <a:rPr lang="en-US" dirty="0">
                <a:latin typeface="inter-regular"/>
              </a:rPr>
              <a:t> Daughter();  </a:t>
            </a:r>
          </a:p>
          <a:p>
            <a:pPr algn="just"/>
            <a:r>
              <a:rPr lang="en-US" dirty="0">
                <a:latin typeface="inter-regular"/>
              </a:rPr>
              <a:t>obj2.showD();  </a:t>
            </a:r>
            <a:r>
              <a:rPr lang="en-US" dirty="0">
                <a:solidFill>
                  <a:srgbClr val="008200"/>
                </a:solidFill>
                <a:latin typeface="inter-regular"/>
              </a:rPr>
              <a:t>// Accessing Daughter class method</a:t>
            </a:r>
            <a:r>
              <a:rPr lang="en-US" dirty="0">
                <a:latin typeface="inter-regular"/>
              </a:rPr>
              <a:t>  </a:t>
            </a:r>
          </a:p>
          <a:p>
            <a:pPr algn="just"/>
            <a:r>
              <a:rPr lang="en-US" dirty="0">
                <a:latin typeface="inter-regular"/>
              </a:rPr>
              <a:t>obj2.showF();    </a:t>
            </a:r>
            <a:r>
              <a:rPr lang="en-US" dirty="0">
                <a:solidFill>
                  <a:srgbClr val="008200"/>
                </a:solidFill>
                <a:latin typeface="inter-regular"/>
              </a:rPr>
              <a:t>// Accessing Father class method</a:t>
            </a:r>
            <a:r>
              <a:rPr lang="en-US" dirty="0">
                <a:latin typeface="inter-regular"/>
              </a:rPr>
              <a:t>  </a:t>
            </a:r>
          </a:p>
          <a:p>
            <a:pPr algn="just"/>
            <a:r>
              <a:rPr lang="en-US" dirty="0">
                <a:latin typeface="inter-regular"/>
              </a:rPr>
              <a:t>obj2.showG();   </a:t>
            </a:r>
            <a:r>
              <a:rPr lang="en-US" dirty="0">
                <a:solidFill>
                  <a:srgbClr val="008200"/>
                </a:solidFill>
                <a:latin typeface="inter-regular"/>
              </a:rPr>
              <a:t>// Accessing </a:t>
            </a:r>
            <a:r>
              <a:rPr lang="en-US" dirty="0" err="1">
                <a:solidFill>
                  <a:srgbClr val="008200"/>
                </a:solidFill>
                <a:latin typeface="inter-regular"/>
              </a:rPr>
              <a:t>GrandFather</a:t>
            </a:r>
            <a:r>
              <a:rPr lang="en-US" dirty="0">
                <a:solidFill>
                  <a:srgbClr val="008200"/>
                </a:solidFill>
                <a:latin typeface="inter-regular"/>
              </a:rPr>
              <a:t> class method</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dirty="0" smtClean="0">
                <a:latin typeface="inter-regular"/>
              </a:rPr>
              <a:t>Output:</a:t>
            </a:r>
          </a:p>
          <a:p>
            <a:pPr algn="just"/>
            <a:r>
              <a:rPr lang="en-US" dirty="0" smtClean="0">
                <a:latin typeface="inter-regular"/>
              </a:rPr>
              <a:t>He is  son</a:t>
            </a:r>
          </a:p>
          <a:p>
            <a:pPr algn="just"/>
            <a:r>
              <a:rPr lang="en-US" dirty="0" smtClean="0">
                <a:latin typeface="inter-regular"/>
              </a:rPr>
              <a:t>He is  father</a:t>
            </a:r>
          </a:p>
          <a:p>
            <a:pPr algn="just"/>
            <a:r>
              <a:rPr lang="en-US" dirty="0" smtClean="0">
                <a:latin typeface="inter-regular"/>
              </a:rPr>
              <a:t>He is grand father</a:t>
            </a:r>
          </a:p>
          <a:p>
            <a:pPr algn="just"/>
            <a:r>
              <a:rPr lang="en-US" dirty="0" smtClean="0">
                <a:latin typeface="inter-regular"/>
              </a:rPr>
              <a:t>She is daughter</a:t>
            </a:r>
          </a:p>
          <a:p>
            <a:pPr algn="just"/>
            <a:r>
              <a:rPr lang="en-US" dirty="0" smtClean="0">
                <a:latin typeface="inter-regular"/>
              </a:rPr>
              <a:t>He is father</a:t>
            </a:r>
          </a:p>
          <a:p>
            <a:pPr algn="just"/>
            <a:r>
              <a:rPr lang="en-US" dirty="0" smtClean="0">
                <a:latin typeface="inter-regular"/>
              </a:rPr>
              <a:t>He is grandfather</a:t>
            </a:r>
            <a:endParaRPr lang="en-US" dirty="0">
              <a:latin typeface="inter-regul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95b09669e7_0_14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8" name="Google Shape;288;g295b09669e7_0_140"/>
          <p:cNvSpPr txBox="1"/>
          <p:nvPr/>
        </p:nvSpPr>
        <p:spPr>
          <a:xfrm>
            <a:off x="3033875" y="473350"/>
            <a:ext cx="8655300" cy="5850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100"/>
              <a:buFont typeface="Arial"/>
              <a:buNone/>
            </a:pPr>
            <a:r>
              <a:rPr lang="en-US" sz="3000" b="1">
                <a:latin typeface="Century Gothic"/>
                <a:ea typeface="Century Gothic"/>
                <a:cs typeface="Century Gothic"/>
                <a:sym typeface="Century Gothic"/>
              </a:rPr>
              <a:t>Super keyword in Java</a:t>
            </a:r>
            <a:endParaRPr sz="3000" b="1">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3000" b="1">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The </a:t>
            </a:r>
            <a:r>
              <a:rPr lang="en-US" sz="2600" b="1">
                <a:latin typeface="Century Gothic"/>
                <a:ea typeface="Century Gothic"/>
                <a:cs typeface="Century Gothic"/>
                <a:sym typeface="Century Gothic"/>
              </a:rPr>
              <a:t>super</a:t>
            </a:r>
            <a:r>
              <a:rPr lang="en-US" sz="2600">
                <a:latin typeface="Century Gothic"/>
                <a:ea typeface="Century Gothic"/>
                <a:cs typeface="Century Gothic"/>
                <a:sym typeface="Century Gothic"/>
              </a:rPr>
              <a:t> keyword in Java is a reference variable which is used to refer immediate parent class object.</a:t>
            </a: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Whenever you create the instance of subclass, an instance of parent class is created implicitly which is referred by super reference variable.</a:t>
            </a:r>
            <a:endParaRPr sz="26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89" name="Google Shape;289;g295b09669e7_0_140"/>
          <p:cNvSpPr txBox="1"/>
          <p:nvPr/>
        </p:nvSpPr>
        <p:spPr>
          <a:xfrm>
            <a:off x="4100" y="38400"/>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3. Super Keyword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95b09669e7_0_15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95" name="Google Shape;295;g295b09669e7_0_158"/>
          <p:cNvSpPr txBox="1"/>
          <p:nvPr/>
        </p:nvSpPr>
        <p:spPr>
          <a:xfrm>
            <a:off x="3046625" y="203950"/>
            <a:ext cx="5048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Usage of Super in Java</a:t>
            </a:r>
            <a:endParaRPr sz="3000" b="1" i="0" u="none" strike="noStrike" cap="none">
              <a:solidFill>
                <a:srgbClr val="000000"/>
              </a:solidFill>
              <a:latin typeface="Century Gothic"/>
              <a:ea typeface="Century Gothic"/>
              <a:cs typeface="Century Gothic"/>
              <a:sym typeface="Century Gothic"/>
            </a:endParaRPr>
          </a:p>
        </p:txBody>
      </p:sp>
      <p:sp>
        <p:nvSpPr>
          <p:cNvPr id="296" name="Google Shape;296;g295b09669e7_0_158"/>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297" name="Google Shape;297;g295b09669e7_0_158"/>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3. Super Keyword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3.1. Usage of Super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298" name="Google Shape;298;g295b09669e7_0_158"/>
          <p:cNvPicPr preferRelativeResize="0"/>
          <p:nvPr/>
        </p:nvPicPr>
        <p:blipFill rotWithShape="1">
          <a:blip r:embed="rId3">
            <a:alphaModFix/>
          </a:blip>
          <a:srcRect l="5077" t="9538" r="8424" b="3512"/>
          <a:stretch/>
        </p:blipFill>
        <p:spPr>
          <a:xfrm>
            <a:off x="3548725" y="1347125"/>
            <a:ext cx="7262149" cy="5291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a6c9ebc0df_0_20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04" name="Google Shape;304;g2a6c9ebc0df_0_200"/>
          <p:cNvSpPr txBox="1"/>
          <p:nvPr/>
        </p:nvSpPr>
        <p:spPr>
          <a:xfrm>
            <a:off x="3033875" y="473350"/>
            <a:ext cx="8655300" cy="5850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100"/>
              <a:buFont typeface="Arial"/>
              <a:buNone/>
            </a:pPr>
            <a:r>
              <a:rPr lang="en-US" sz="3000" b="1">
                <a:latin typeface="Century Gothic"/>
                <a:ea typeface="Century Gothic"/>
                <a:cs typeface="Century Gothic"/>
                <a:sym typeface="Century Gothic"/>
              </a:rPr>
              <a:t>Super keyword in Java</a:t>
            </a:r>
            <a:endParaRPr sz="3000" b="1">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3000" b="1">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The </a:t>
            </a:r>
            <a:r>
              <a:rPr lang="en-US" sz="2600" b="1">
                <a:latin typeface="Century Gothic"/>
                <a:ea typeface="Century Gothic"/>
                <a:cs typeface="Century Gothic"/>
                <a:sym typeface="Century Gothic"/>
              </a:rPr>
              <a:t>super</a:t>
            </a:r>
            <a:r>
              <a:rPr lang="en-US" sz="2600">
                <a:latin typeface="Century Gothic"/>
                <a:ea typeface="Century Gothic"/>
                <a:cs typeface="Century Gothic"/>
                <a:sym typeface="Century Gothic"/>
              </a:rPr>
              <a:t> keyword in Java is a reference variable which is used to refer immediate parent class object.</a:t>
            </a: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6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600">
                <a:latin typeface="Century Gothic"/>
                <a:ea typeface="Century Gothic"/>
                <a:cs typeface="Century Gothic"/>
                <a:sym typeface="Century Gothic"/>
              </a:rPr>
              <a:t>Whenever you create the instance of subclass, an instance of parent class is created implicitly which is referred by super reference variable.</a:t>
            </a:r>
            <a:endParaRPr sz="26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2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700"/>
              <a:buFont typeface="Arial"/>
              <a:buNone/>
            </a:pPr>
            <a:endParaRPr sz="17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05" name="Google Shape;305;g2a6c9ebc0df_0_200"/>
          <p:cNvSpPr txBox="1"/>
          <p:nvPr/>
        </p:nvSpPr>
        <p:spPr>
          <a:xfrm>
            <a:off x="156500" y="2902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3. Super Keyword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3.1. Usage of Super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a272dd9f12_0_8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11" name="Google Shape;311;g2a272dd9f12_0_80"/>
          <p:cNvSpPr txBox="1"/>
          <p:nvPr/>
        </p:nvSpPr>
        <p:spPr>
          <a:xfrm>
            <a:off x="3046625" y="365375"/>
            <a:ext cx="6236100" cy="554700"/>
          </a:xfrm>
          <a:prstGeom prst="rect">
            <a:avLst/>
          </a:prstGeom>
          <a:noFill/>
          <a:ln>
            <a:noFill/>
          </a:ln>
        </p:spPr>
        <p:txBody>
          <a:bodyPr spcFirstLastPara="1" wrap="square" lIns="91425" tIns="91425" rIns="91425" bIns="91425" anchor="t" anchorCtr="0">
            <a:noAutofit/>
          </a:bodyPr>
          <a:lstStyle/>
          <a:p>
            <a:pPr marL="457200" marR="0" lvl="0" indent="-387350" algn="l" rtl="0">
              <a:lnSpc>
                <a:spcPct val="100000"/>
              </a:lnSpc>
              <a:spcBef>
                <a:spcPts val="0"/>
              </a:spcBef>
              <a:spcAft>
                <a:spcPts val="0"/>
              </a:spcAft>
              <a:buSzPts val="2500"/>
              <a:buFont typeface="Century Gothic"/>
              <a:buAutoNum type="arabicPeriod"/>
            </a:pPr>
            <a:r>
              <a:rPr lang="en-US" sz="2500" b="1">
                <a:latin typeface="Century Gothic"/>
                <a:ea typeface="Century Gothic"/>
                <a:cs typeface="Century Gothic"/>
                <a:sym typeface="Century Gothic"/>
              </a:rPr>
              <a:t>Refer immediate parent class instance variable</a:t>
            </a:r>
            <a:endParaRPr sz="2500" b="1" i="0" u="none" strike="noStrike" cap="none">
              <a:solidFill>
                <a:srgbClr val="000000"/>
              </a:solidFill>
              <a:latin typeface="Century Gothic"/>
              <a:ea typeface="Century Gothic"/>
              <a:cs typeface="Century Gothic"/>
              <a:sym typeface="Century Gothic"/>
            </a:endParaRPr>
          </a:p>
        </p:txBody>
      </p:sp>
      <p:sp>
        <p:nvSpPr>
          <p:cNvPr id="312" name="Google Shape;312;g2a272dd9f12_0_80"/>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13" name="Google Shape;313;g2a272dd9f12_0_8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4. Refer immediate parent class instance variable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
        <p:nvSpPr>
          <p:cNvPr id="2" name="Rectangle 1"/>
          <p:cNvSpPr/>
          <p:nvPr/>
        </p:nvSpPr>
        <p:spPr>
          <a:xfrm>
            <a:off x="3047999" y="1767007"/>
            <a:ext cx="7606145" cy="4185761"/>
          </a:xfrm>
          <a:prstGeom prst="rect">
            <a:avLst/>
          </a:prstGeom>
        </p:spPr>
        <p:txBody>
          <a:bodyPr wrap="square">
            <a:spAutoFit/>
          </a:bodyPr>
          <a:lstStyle/>
          <a:p>
            <a:r>
              <a:rPr lang="en-US" dirty="0"/>
              <a:t>class Animal{  </a:t>
            </a:r>
          </a:p>
          <a:p>
            <a:r>
              <a:rPr lang="en-US" dirty="0"/>
              <a:t>String color="white";  </a:t>
            </a:r>
          </a:p>
          <a:p>
            <a:r>
              <a:rPr lang="en-US" dirty="0"/>
              <a:t>}  </a:t>
            </a:r>
          </a:p>
          <a:p>
            <a:r>
              <a:rPr lang="en-US" dirty="0"/>
              <a:t>class Dog extends Animal{  </a:t>
            </a:r>
          </a:p>
          <a:p>
            <a:r>
              <a:rPr lang="en-US" dirty="0"/>
              <a:t>String color="black";  </a:t>
            </a:r>
          </a:p>
          <a:p>
            <a:r>
              <a:rPr lang="en-US" dirty="0"/>
              <a:t>void </a:t>
            </a:r>
            <a:r>
              <a:rPr lang="en-US" dirty="0" err="1"/>
              <a:t>printColor</a:t>
            </a:r>
            <a:r>
              <a:rPr lang="en-US" dirty="0"/>
              <a:t>(){  </a:t>
            </a:r>
          </a:p>
          <a:p>
            <a:r>
              <a:rPr lang="en-US" dirty="0" err="1"/>
              <a:t>System.out.println</a:t>
            </a:r>
            <a:r>
              <a:rPr lang="en-US" dirty="0"/>
              <a:t>(color);//prints color of Dog class  </a:t>
            </a:r>
          </a:p>
          <a:p>
            <a:r>
              <a:rPr lang="en-US" dirty="0" err="1"/>
              <a:t>System.out.println</a:t>
            </a:r>
            <a:r>
              <a:rPr lang="en-US" dirty="0"/>
              <a:t>(</a:t>
            </a:r>
            <a:r>
              <a:rPr lang="en-US" dirty="0" err="1"/>
              <a:t>super.color</a:t>
            </a:r>
            <a:r>
              <a:rPr lang="en-US" dirty="0"/>
              <a:t>);//prints color of Animal class  </a:t>
            </a:r>
          </a:p>
          <a:p>
            <a:r>
              <a:rPr lang="en-US" dirty="0"/>
              <a:t>}  </a:t>
            </a:r>
          </a:p>
          <a:p>
            <a:r>
              <a:rPr lang="en-US" dirty="0"/>
              <a:t>}  </a:t>
            </a:r>
          </a:p>
          <a:p>
            <a:r>
              <a:rPr lang="en-US" dirty="0"/>
              <a:t>class TestSuper1{  </a:t>
            </a:r>
          </a:p>
          <a:p>
            <a:r>
              <a:rPr lang="en-US" dirty="0"/>
              <a:t>public static void main(String </a:t>
            </a:r>
            <a:r>
              <a:rPr lang="en-US" dirty="0" err="1"/>
              <a:t>args</a:t>
            </a:r>
            <a:r>
              <a:rPr lang="en-US" dirty="0"/>
              <a:t>[]){  </a:t>
            </a:r>
          </a:p>
          <a:p>
            <a:r>
              <a:rPr lang="en-US" dirty="0"/>
              <a:t>Dog d=new Dog();  </a:t>
            </a:r>
          </a:p>
          <a:p>
            <a:r>
              <a:rPr lang="en-US" dirty="0" err="1"/>
              <a:t>d.printColor</a:t>
            </a:r>
            <a:r>
              <a:rPr lang="en-US" dirty="0"/>
              <a:t>();  </a:t>
            </a:r>
          </a:p>
          <a:p>
            <a:r>
              <a:rPr lang="en-US" dirty="0"/>
              <a:t>}} </a:t>
            </a:r>
            <a:endParaRPr lang="en-US" dirty="0" smtClean="0"/>
          </a:p>
          <a:p>
            <a:endParaRPr lang="en-US" dirty="0"/>
          </a:p>
          <a:p>
            <a:r>
              <a:rPr lang="en-US" dirty="0" smtClean="0"/>
              <a:t>Output:</a:t>
            </a:r>
          </a:p>
          <a:p>
            <a:r>
              <a:rPr lang="en-US" dirty="0" smtClean="0"/>
              <a:t>Black</a:t>
            </a:r>
          </a:p>
          <a:p>
            <a:r>
              <a:rPr lang="en-US" dirty="0" smtClean="0"/>
              <a:t>white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a6c9ebc0df_0_18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0" name="Google Shape;320;g2a6c9ebc0df_0_180"/>
          <p:cNvSpPr txBox="1"/>
          <p:nvPr/>
        </p:nvSpPr>
        <p:spPr>
          <a:xfrm>
            <a:off x="2869350" y="353125"/>
            <a:ext cx="64533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Century Gothic"/>
                <a:ea typeface="Century Gothic"/>
                <a:cs typeface="Century Gothic"/>
                <a:sym typeface="Century Gothic"/>
              </a:rPr>
              <a:t>2.  Refer immediate parent class method</a:t>
            </a:r>
            <a:endParaRPr sz="2500" b="1">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sz="2500" b="1">
              <a:latin typeface="Century Gothic"/>
              <a:ea typeface="Century Gothic"/>
              <a:cs typeface="Century Gothic"/>
              <a:sym typeface="Century Gothic"/>
            </a:endParaRPr>
          </a:p>
        </p:txBody>
      </p:sp>
      <p:sp>
        <p:nvSpPr>
          <p:cNvPr id="321" name="Google Shape;321;g2a6c9ebc0df_0_180"/>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2" name="Google Shape;322;g2a6c9ebc0df_0_18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5. Refer immediate parent class method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
        <p:nvSpPr>
          <p:cNvPr id="2" name="Rectangle 1"/>
          <p:cNvSpPr/>
          <p:nvPr/>
        </p:nvSpPr>
        <p:spPr>
          <a:xfrm>
            <a:off x="3048000" y="1336120"/>
            <a:ext cx="7107382" cy="4832092"/>
          </a:xfrm>
          <a:prstGeom prst="rect">
            <a:avLst/>
          </a:prstGeom>
        </p:spPr>
        <p:txBody>
          <a:bodyPr wrap="square">
            <a:spAutoFit/>
          </a:bodyPr>
          <a:lstStyle/>
          <a:p>
            <a:r>
              <a:rPr lang="en-US" dirty="0" smtClean="0"/>
              <a:t>class Animal { // Superclass (parent)</a:t>
            </a:r>
          </a:p>
          <a:p>
            <a:r>
              <a:rPr lang="en-US" dirty="0" smtClean="0"/>
              <a:t>  public void </a:t>
            </a:r>
            <a:r>
              <a:rPr lang="en-US" dirty="0" err="1" smtClean="0"/>
              <a:t>animalSound</a:t>
            </a:r>
            <a:r>
              <a:rPr lang="en-US" dirty="0" smtClean="0"/>
              <a:t>() {</a:t>
            </a:r>
          </a:p>
          <a:p>
            <a:r>
              <a:rPr lang="en-US" dirty="0" smtClean="0"/>
              <a:t>    </a:t>
            </a:r>
            <a:r>
              <a:rPr lang="en-US" dirty="0" err="1" smtClean="0"/>
              <a:t>System.out.println</a:t>
            </a:r>
            <a:r>
              <a:rPr lang="en-US" dirty="0" smtClean="0"/>
              <a:t>("The animal makes a sound");</a:t>
            </a:r>
          </a:p>
          <a:p>
            <a:r>
              <a:rPr lang="en-US" dirty="0" smtClean="0"/>
              <a:t>  }</a:t>
            </a:r>
          </a:p>
          <a:p>
            <a:r>
              <a:rPr lang="en-US" dirty="0" smtClean="0"/>
              <a:t>}</a:t>
            </a:r>
          </a:p>
          <a:p>
            <a:endParaRPr lang="en-US" dirty="0" smtClean="0"/>
          </a:p>
          <a:p>
            <a:r>
              <a:rPr lang="en-US" dirty="0" smtClean="0"/>
              <a:t>class Dog extends Animal { // Subclass (child)</a:t>
            </a:r>
          </a:p>
          <a:p>
            <a:r>
              <a:rPr lang="en-US" dirty="0" smtClean="0"/>
              <a:t>  public void </a:t>
            </a:r>
            <a:r>
              <a:rPr lang="en-US" dirty="0" err="1" smtClean="0"/>
              <a:t>animalSound</a:t>
            </a:r>
            <a:r>
              <a:rPr lang="en-US" dirty="0" smtClean="0"/>
              <a:t>()</a:t>
            </a:r>
          </a:p>
          <a:p>
            <a:r>
              <a:rPr lang="en-US" dirty="0" smtClean="0"/>
              <a:t> {</a:t>
            </a:r>
          </a:p>
          <a:p>
            <a:r>
              <a:rPr lang="en-US" dirty="0" smtClean="0"/>
              <a:t>    </a:t>
            </a:r>
            <a:r>
              <a:rPr lang="en-US" dirty="0" err="1" smtClean="0"/>
              <a:t>super.animalSound</a:t>
            </a:r>
            <a:r>
              <a:rPr lang="en-US" dirty="0" smtClean="0"/>
              <a:t>(); // Call the superclass method</a:t>
            </a:r>
          </a:p>
          <a:p>
            <a:r>
              <a:rPr lang="en-US" dirty="0" smtClean="0"/>
              <a:t>    </a:t>
            </a:r>
            <a:r>
              <a:rPr lang="en-US" dirty="0" err="1" smtClean="0"/>
              <a:t>System.out.println</a:t>
            </a:r>
            <a:r>
              <a:rPr lang="en-US" dirty="0" smtClean="0"/>
              <a:t>("The dog says: bow wow");</a:t>
            </a:r>
          </a:p>
          <a:p>
            <a:r>
              <a:rPr lang="en-US" dirty="0" smtClean="0"/>
              <a:t>  }</a:t>
            </a:r>
          </a:p>
          <a:p>
            <a:r>
              <a:rPr lang="en-US" dirty="0" smtClean="0"/>
              <a:t>}</a:t>
            </a:r>
          </a:p>
          <a:p>
            <a:endParaRPr lang="en-US" dirty="0" smtClean="0"/>
          </a:p>
          <a:p>
            <a:r>
              <a:rPr lang="en-US" dirty="0" smtClean="0"/>
              <a:t>public class Main {</a:t>
            </a:r>
          </a:p>
          <a:p>
            <a:r>
              <a:rPr lang="en-US" dirty="0" smtClean="0"/>
              <a:t>   public static void main(String[] </a:t>
            </a:r>
            <a:r>
              <a:rPr lang="en-US" dirty="0" err="1" smtClean="0"/>
              <a:t>args</a:t>
            </a:r>
            <a:r>
              <a:rPr lang="en-US" dirty="0" smtClean="0"/>
              <a:t>) {</a:t>
            </a:r>
          </a:p>
          <a:p>
            <a:r>
              <a:rPr lang="en-US" dirty="0" smtClean="0"/>
              <a:t>      Dog </a:t>
            </a:r>
            <a:r>
              <a:rPr lang="en-US" dirty="0" err="1" smtClean="0"/>
              <a:t>myDog</a:t>
            </a:r>
            <a:r>
              <a:rPr lang="en-US" dirty="0" smtClean="0"/>
              <a:t> = new Dog(); // Create a Dog object</a:t>
            </a:r>
          </a:p>
          <a:p>
            <a:r>
              <a:rPr lang="en-US" dirty="0" smtClean="0"/>
              <a:t>      </a:t>
            </a:r>
            <a:r>
              <a:rPr lang="en-US" dirty="0" err="1" smtClean="0"/>
              <a:t>myDog.animalSound</a:t>
            </a:r>
            <a:r>
              <a:rPr lang="en-US" dirty="0" smtClean="0"/>
              <a:t>(); // Call the method on the Dog object</a:t>
            </a:r>
          </a:p>
          <a:p>
            <a:r>
              <a:rPr lang="en-US" dirty="0" smtClean="0"/>
              <a:t>   }</a:t>
            </a:r>
          </a:p>
          <a:p>
            <a:r>
              <a:rPr lang="en-US" dirty="0" smtClean="0"/>
              <a:t>}</a:t>
            </a:r>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a6c9ebc0df_0_189"/>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29" name="Google Shape;329;g2a6c9ebc0df_0_189"/>
          <p:cNvSpPr txBox="1"/>
          <p:nvPr/>
        </p:nvSpPr>
        <p:spPr>
          <a:xfrm>
            <a:off x="2930600" y="438850"/>
            <a:ext cx="6453300" cy="5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latin typeface="Century Gothic"/>
                <a:ea typeface="Century Gothic"/>
                <a:cs typeface="Century Gothic"/>
                <a:sym typeface="Century Gothic"/>
              </a:rPr>
              <a:t>3.   Invoke parent class constructor.</a:t>
            </a:r>
            <a:endParaRPr sz="2500" b="1">
              <a:latin typeface="Century Gothic"/>
              <a:ea typeface="Century Gothic"/>
              <a:cs typeface="Century Gothic"/>
              <a:sym typeface="Century Gothic"/>
            </a:endParaRPr>
          </a:p>
          <a:p>
            <a:pPr marL="0" lvl="0" indent="0" algn="l" rtl="0">
              <a:spcBef>
                <a:spcPts val="0"/>
              </a:spcBef>
              <a:spcAft>
                <a:spcPts val="0"/>
              </a:spcAft>
              <a:buClr>
                <a:schemeClr val="dk2"/>
              </a:buClr>
              <a:buSzPts val="1100"/>
              <a:buFont typeface="Arial"/>
              <a:buNone/>
            </a:pPr>
            <a:endParaRPr sz="2500" b="1">
              <a:latin typeface="Century Gothic"/>
              <a:ea typeface="Century Gothic"/>
              <a:cs typeface="Century Gothic"/>
              <a:sym typeface="Century Gothic"/>
            </a:endParaRPr>
          </a:p>
          <a:p>
            <a:pPr marL="0" lvl="0" indent="0" algn="l" rtl="0">
              <a:spcBef>
                <a:spcPts val="0"/>
              </a:spcBef>
              <a:spcAft>
                <a:spcPts val="0"/>
              </a:spcAft>
              <a:buNone/>
            </a:pPr>
            <a:endParaRPr sz="2500" b="1">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sz="2500" b="1">
              <a:latin typeface="Century Gothic"/>
              <a:ea typeface="Century Gothic"/>
              <a:cs typeface="Century Gothic"/>
              <a:sym typeface="Century Gothic"/>
            </a:endParaRPr>
          </a:p>
        </p:txBody>
      </p:sp>
      <p:sp>
        <p:nvSpPr>
          <p:cNvPr id="330" name="Google Shape;330;g2a6c9ebc0df_0_189"/>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31" name="Google Shape;331;g2a6c9ebc0df_0_189"/>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6. Invoke parent class constructor</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
        <p:nvSpPr>
          <p:cNvPr id="2" name="Rectangle 1"/>
          <p:cNvSpPr/>
          <p:nvPr/>
        </p:nvSpPr>
        <p:spPr>
          <a:xfrm>
            <a:off x="2930600" y="1400560"/>
            <a:ext cx="6871855" cy="4832092"/>
          </a:xfrm>
          <a:prstGeom prst="rect">
            <a:avLst/>
          </a:prstGeom>
        </p:spPr>
        <p:txBody>
          <a:bodyPr wrap="square">
            <a:spAutoFit/>
          </a:bodyPr>
          <a:lstStyle/>
          <a:p>
            <a:pPr algn="just"/>
            <a:r>
              <a:rPr lang="en-US" b="1" dirty="0">
                <a:solidFill>
                  <a:srgbClr val="006699"/>
                </a:solidFill>
                <a:latin typeface="inter-regular"/>
              </a:rPr>
              <a:t>class</a:t>
            </a:r>
            <a:r>
              <a:rPr lang="en-US" dirty="0">
                <a:latin typeface="inter-regular"/>
              </a:rPr>
              <a:t> Animal{  </a:t>
            </a:r>
          </a:p>
          <a:p>
            <a:pPr algn="just"/>
            <a:r>
              <a:rPr lang="en-US" dirty="0">
                <a:latin typeface="inter-regular"/>
              </a:rPr>
              <a:t>Animal</a:t>
            </a:r>
            <a:r>
              <a:rPr lang="en-US" dirty="0" smtClean="0">
                <a:latin typeface="inter-regular"/>
              </a:rPr>
              <a:t>()</a:t>
            </a:r>
          </a:p>
          <a:p>
            <a:pPr algn="just"/>
            <a:r>
              <a:rPr lang="en-US" dirty="0" smtClean="0">
                <a:latin typeface="inter-regular"/>
              </a:rPr>
              <a:t>{</a:t>
            </a:r>
          </a:p>
          <a:p>
            <a:pPr algn="just"/>
            <a:r>
              <a:rPr lang="en-US" dirty="0" err="1" smtClean="0">
                <a:latin typeface="inter-regular"/>
              </a:rPr>
              <a:t>System.out.println</a:t>
            </a:r>
            <a:r>
              <a:rPr lang="en-US" dirty="0" smtClean="0">
                <a:latin typeface="inter-regular"/>
              </a:rPr>
              <a:t>(</a:t>
            </a:r>
            <a:r>
              <a:rPr lang="en-US" dirty="0" smtClean="0">
                <a:solidFill>
                  <a:srgbClr val="0000FF"/>
                </a:solidFill>
                <a:latin typeface="inter-regular"/>
              </a:rPr>
              <a:t>“Animal</a:t>
            </a:r>
            <a:r>
              <a:rPr lang="en-US" dirty="0">
                <a:solidFill>
                  <a:srgbClr val="0000FF"/>
                </a:solidFill>
                <a:latin typeface="inter-regular"/>
              </a:rPr>
              <a:t> is created"</a:t>
            </a:r>
            <a:r>
              <a:rPr lang="en-US" dirty="0">
                <a:latin typeface="inter-regular"/>
              </a:rPr>
              <a:t>);}  </a:t>
            </a:r>
          </a:p>
          <a:p>
            <a:pPr algn="just"/>
            <a:r>
              <a:rPr lang="en-US" dirty="0">
                <a:latin typeface="inter-regular"/>
              </a:rPr>
              <a:t>}  </a:t>
            </a:r>
          </a:p>
          <a:p>
            <a:pPr algn="just"/>
            <a:r>
              <a:rPr lang="en-US" b="1" dirty="0">
                <a:solidFill>
                  <a:srgbClr val="006699"/>
                </a:solidFill>
                <a:latin typeface="inter-regular"/>
              </a:rPr>
              <a:t>class</a:t>
            </a:r>
            <a:r>
              <a:rPr lang="en-US" dirty="0">
                <a:latin typeface="inter-regular"/>
              </a:rPr>
              <a:t> Dog </a:t>
            </a:r>
            <a:r>
              <a:rPr lang="en-US" b="1" dirty="0">
                <a:solidFill>
                  <a:srgbClr val="006699"/>
                </a:solidFill>
                <a:latin typeface="inter-regular"/>
              </a:rPr>
              <a:t>extends</a:t>
            </a:r>
            <a:r>
              <a:rPr lang="en-US" dirty="0">
                <a:latin typeface="inter-regular"/>
              </a:rPr>
              <a:t> Animal{  </a:t>
            </a:r>
          </a:p>
          <a:p>
            <a:pPr algn="just"/>
            <a:r>
              <a:rPr lang="en-US" dirty="0">
                <a:latin typeface="inter-regular"/>
              </a:rPr>
              <a:t>Dog</a:t>
            </a:r>
            <a:r>
              <a:rPr lang="en-US" dirty="0" smtClean="0">
                <a:latin typeface="inter-regular"/>
              </a:rPr>
              <a:t>()</a:t>
            </a:r>
          </a:p>
          <a:p>
            <a:pPr algn="just"/>
            <a:r>
              <a:rPr lang="en-US" dirty="0" smtClean="0">
                <a:latin typeface="inter-regular"/>
              </a:rPr>
              <a:t>{</a:t>
            </a:r>
            <a:r>
              <a:rPr lang="en-US" dirty="0">
                <a:latin typeface="inter-regular"/>
              </a:rPr>
              <a:t>  </a:t>
            </a:r>
          </a:p>
          <a:p>
            <a:pPr algn="just"/>
            <a:r>
              <a:rPr lang="en-US" b="1" dirty="0">
                <a:solidFill>
                  <a:srgbClr val="006699"/>
                </a:solidFill>
                <a:latin typeface="inter-regular"/>
              </a:rPr>
              <a:t>super</a:t>
            </a:r>
            <a:r>
              <a:rPr lang="en-US" dirty="0">
                <a:latin typeface="inter-regular"/>
              </a:rPr>
              <a:t>();  </a:t>
            </a:r>
          </a:p>
          <a:p>
            <a:pPr algn="just"/>
            <a:r>
              <a:rPr lang="en-US" dirty="0" err="1">
                <a:latin typeface="inter-regular"/>
              </a:rPr>
              <a:t>System.out.println</a:t>
            </a:r>
            <a:r>
              <a:rPr lang="en-US" dirty="0" smtClean="0">
                <a:latin typeface="inter-regular"/>
              </a:rPr>
              <a:t>(</a:t>
            </a:r>
            <a:r>
              <a:rPr lang="en-US" dirty="0" smtClean="0">
                <a:solidFill>
                  <a:srgbClr val="0000FF"/>
                </a:solidFill>
                <a:latin typeface="inter-regular"/>
              </a:rPr>
              <a:t>“Dog</a:t>
            </a:r>
            <a:r>
              <a:rPr lang="en-US" dirty="0">
                <a:solidFill>
                  <a:srgbClr val="0000FF"/>
                </a:solidFill>
                <a:latin typeface="inter-regular"/>
              </a:rPr>
              <a:t> is created"</a:t>
            </a:r>
            <a:r>
              <a:rPr lang="en-US" dirty="0">
                <a:latin typeface="inter-regular"/>
              </a:rPr>
              <a:t>);  </a:t>
            </a:r>
          </a:p>
          <a:p>
            <a:pPr algn="just"/>
            <a:r>
              <a:rPr lang="en-US" dirty="0">
                <a:latin typeface="inter-regular"/>
              </a:rPr>
              <a:t>}  </a:t>
            </a:r>
          </a:p>
          <a:p>
            <a:pPr algn="just"/>
            <a:r>
              <a:rPr lang="en-US" dirty="0">
                <a:latin typeface="inter-regular"/>
              </a:rPr>
              <a:t>}  </a:t>
            </a:r>
          </a:p>
          <a:p>
            <a:pPr algn="just"/>
            <a:r>
              <a:rPr lang="en-US" b="1" dirty="0">
                <a:solidFill>
                  <a:srgbClr val="006699"/>
                </a:solidFill>
                <a:latin typeface="inter-regular"/>
              </a:rPr>
              <a:t>class</a:t>
            </a:r>
            <a:r>
              <a:rPr lang="en-US" dirty="0">
                <a:latin typeface="inter-regular"/>
              </a:rPr>
              <a:t> TestSuper3{  </a:t>
            </a:r>
          </a:p>
          <a:p>
            <a:pPr algn="just"/>
            <a:r>
              <a:rPr lang="en-US" b="1" dirty="0">
                <a:solidFill>
                  <a:srgbClr val="006699"/>
                </a:solidFill>
                <a:latin typeface="inter-regular"/>
              </a:rPr>
              <a:t>public</a:t>
            </a:r>
            <a:r>
              <a:rPr lang="en-US" dirty="0">
                <a:latin typeface="inter-regular"/>
              </a:rPr>
              <a:t> </a:t>
            </a:r>
            <a:r>
              <a:rPr lang="en-US" b="1" dirty="0">
                <a:solidFill>
                  <a:srgbClr val="006699"/>
                </a:solidFill>
                <a:latin typeface="inter-regular"/>
              </a:rPr>
              <a:t>static</a:t>
            </a:r>
            <a:r>
              <a:rPr lang="en-US" dirty="0">
                <a:latin typeface="inter-regular"/>
              </a:rPr>
              <a:t> </a:t>
            </a:r>
            <a:r>
              <a:rPr lang="en-US" b="1" dirty="0">
                <a:solidFill>
                  <a:srgbClr val="006699"/>
                </a:solidFill>
                <a:latin typeface="inter-regular"/>
              </a:rPr>
              <a:t>void</a:t>
            </a:r>
            <a:r>
              <a:rPr lang="en-US" dirty="0">
                <a:latin typeface="inter-regular"/>
              </a:rPr>
              <a:t> main(String </a:t>
            </a:r>
            <a:r>
              <a:rPr lang="en-US" dirty="0" err="1">
                <a:latin typeface="inter-regular"/>
              </a:rPr>
              <a:t>args</a:t>
            </a:r>
            <a:r>
              <a:rPr lang="en-US" dirty="0" smtClean="0">
                <a:latin typeface="inter-regular"/>
              </a:rPr>
              <a:t>[])</a:t>
            </a:r>
          </a:p>
          <a:p>
            <a:pPr algn="just"/>
            <a:r>
              <a:rPr lang="en-US" dirty="0" smtClean="0">
                <a:latin typeface="inter-regular"/>
              </a:rPr>
              <a:t>{</a:t>
            </a:r>
            <a:r>
              <a:rPr lang="en-US" dirty="0">
                <a:latin typeface="inter-regular"/>
              </a:rPr>
              <a:t>  </a:t>
            </a:r>
          </a:p>
          <a:p>
            <a:pPr algn="just"/>
            <a:r>
              <a:rPr lang="en-US" dirty="0">
                <a:latin typeface="inter-regular"/>
              </a:rPr>
              <a:t>Dog d=</a:t>
            </a:r>
            <a:r>
              <a:rPr lang="en-US" b="1" dirty="0">
                <a:solidFill>
                  <a:srgbClr val="006699"/>
                </a:solidFill>
                <a:latin typeface="inter-regular"/>
              </a:rPr>
              <a:t>new</a:t>
            </a:r>
            <a:r>
              <a:rPr lang="en-US" dirty="0">
                <a:latin typeface="inter-regular"/>
              </a:rPr>
              <a:t> Dog();  </a:t>
            </a:r>
          </a:p>
          <a:p>
            <a:pPr algn="just"/>
            <a:r>
              <a:rPr lang="en-US" dirty="0" smtClean="0">
                <a:latin typeface="inter-regular"/>
              </a:rPr>
              <a:t>}</a:t>
            </a:r>
          </a:p>
          <a:p>
            <a:pPr algn="just"/>
            <a:r>
              <a:rPr lang="en-US" dirty="0" smtClean="0">
                <a:latin typeface="inter-regular"/>
              </a:rPr>
              <a:t>}</a:t>
            </a:r>
            <a:r>
              <a:rPr lang="en-US" dirty="0">
                <a:latin typeface="inter-regular"/>
              </a:rPr>
              <a:t>  </a:t>
            </a:r>
            <a:endParaRPr lang="en-US" dirty="0" smtClean="0">
              <a:latin typeface="inter-regular"/>
            </a:endParaRPr>
          </a:p>
          <a:p>
            <a:pPr algn="just"/>
            <a:endParaRPr lang="en-US" dirty="0">
              <a:latin typeface="inter-regular"/>
            </a:endParaRPr>
          </a:p>
          <a:p>
            <a:pPr algn="just"/>
            <a:r>
              <a:rPr lang="en-US" dirty="0" smtClean="0">
                <a:latin typeface="inter-regular"/>
              </a:rPr>
              <a:t>Output:</a:t>
            </a:r>
          </a:p>
          <a:p>
            <a:pPr algn="just"/>
            <a:r>
              <a:rPr lang="en-US" dirty="0" smtClean="0">
                <a:latin typeface="inter-regular"/>
              </a:rPr>
              <a:t>Animal is created</a:t>
            </a:r>
          </a:p>
          <a:p>
            <a:pPr algn="just"/>
            <a:r>
              <a:rPr lang="en-US" dirty="0" smtClean="0">
                <a:latin typeface="inter-regular"/>
              </a:rPr>
              <a:t>Dog is created</a:t>
            </a:r>
            <a:endParaRPr lang="en-US" dirty="0">
              <a:latin typeface="inter-regul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1666875" y="2984855"/>
            <a:ext cx="8858250" cy="762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A2A2A"/>
              </a:buClr>
              <a:buSzPts val="4000"/>
              <a:buFont typeface="Century Gothic"/>
              <a:buNone/>
            </a:pPr>
            <a:r>
              <a:rPr lang="en-US"/>
              <a:t>LET’S GET STARTED WITH LECTURE 5</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a6c9ebc0df_0_206"/>
          <p:cNvSpPr txBox="1">
            <a:spLocks noGrp="1"/>
          </p:cNvSpPr>
          <p:nvPr>
            <p:ph type="title"/>
          </p:nvPr>
        </p:nvSpPr>
        <p:spPr>
          <a:xfrm>
            <a:off x="938013" y="1991469"/>
            <a:ext cx="9756000" cy="229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6"/>
              </a:buClr>
              <a:buSzPts val="4800"/>
              <a:buFont typeface="Century Gothic"/>
              <a:buNone/>
            </a:pPr>
            <a:r>
              <a:rPr lang="en-US" sz="4800" b="1">
                <a:solidFill>
                  <a:schemeClr val="accent6"/>
                </a:solidFill>
              </a:rPr>
              <a:t>Polymorphism in Java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95b09669e7_0_11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43" name="Google Shape;343;g295b09669e7_0_117"/>
          <p:cNvSpPr txBox="1"/>
          <p:nvPr/>
        </p:nvSpPr>
        <p:spPr>
          <a:xfrm>
            <a:off x="3184850" y="1586675"/>
            <a:ext cx="8655300" cy="1997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Polymorphism is an important concept of object-oriented programming. It simply means more than one form.</a:t>
            </a:r>
            <a:endParaRPr sz="22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That is, the same entity (method or operator or object) can perform different operations in different scenarios.</a:t>
            </a:r>
            <a:endParaRPr sz="2200">
              <a:latin typeface="Century Gothic"/>
              <a:ea typeface="Century Gothic"/>
              <a:cs typeface="Century Gothic"/>
              <a:sym typeface="Century Gothic"/>
            </a:endParaRPr>
          </a:p>
          <a:p>
            <a:pPr marL="0" lvl="0" indent="0" algn="just" rtl="0">
              <a:lnSpc>
                <a:spcPct val="115000"/>
              </a:lnSpc>
              <a:spcBef>
                <a:spcPts val="0"/>
              </a:spcBef>
              <a:spcAft>
                <a:spcPts val="0"/>
              </a:spcAft>
              <a:buNone/>
            </a:pPr>
            <a:endParaRPr sz="2200">
              <a:latin typeface="Century Gothic"/>
              <a:ea typeface="Century Gothic"/>
              <a:cs typeface="Century Gothic"/>
              <a:sym typeface="Century Gothic"/>
            </a:endParaRPr>
          </a:p>
          <a:p>
            <a:pPr marL="457200" marR="0" lvl="0" indent="0" algn="just" rtl="0">
              <a:lnSpc>
                <a:spcPct val="115000"/>
              </a:lnSpc>
              <a:spcBef>
                <a:spcPts val="0"/>
              </a:spcBef>
              <a:spcAft>
                <a:spcPts val="0"/>
              </a:spcAft>
              <a:buClr>
                <a:srgbClr val="000000"/>
              </a:buClr>
              <a:buSzPts val="2100"/>
              <a:buFont typeface="Arial"/>
              <a:buNone/>
            </a:pPr>
            <a:endParaRPr sz="2200" b="0" i="0" u="none" strike="noStrike" cap="none">
              <a:solidFill>
                <a:srgbClr val="000000"/>
              </a:solidFill>
              <a:latin typeface="Century Gothic"/>
              <a:ea typeface="Century Gothic"/>
              <a:cs typeface="Century Gothic"/>
              <a:sym typeface="Century Gothic"/>
            </a:endParaRPr>
          </a:p>
          <a:p>
            <a:pPr marL="457200" marR="0" lvl="0" indent="0" algn="just" rtl="0">
              <a:lnSpc>
                <a:spcPct val="115000"/>
              </a:lnSpc>
              <a:spcBef>
                <a:spcPts val="0"/>
              </a:spcBef>
              <a:spcAft>
                <a:spcPts val="0"/>
              </a:spcAft>
              <a:buClr>
                <a:srgbClr val="000000"/>
              </a:buClr>
              <a:buSzPts val="2100"/>
              <a:buFont typeface="Arial"/>
              <a:buNone/>
            </a:pPr>
            <a:endParaRPr sz="1900" b="0" i="0" u="none" strike="noStrike" cap="none">
              <a:solidFill>
                <a:srgbClr val="000000"/>
              </a:solidFill>
              <a:latin typeface="Century Gothic"/>
              <a:ea typeface="Century Gothic"/>
              <a:cs typeface="Century Gothic"/>
              <a:sym typeface="Century Gothic"/>
            </a:endParaRPr>
          </a:p>
          <a:p>
            <a:pPr marL="457200" marR="0" lvl="0" indent="0" algn="just" rtl="0">
              <a:lnSpc>
                <a:spcPct val="115000"/>
              </a:lnSpc>
              <a:spcBef>
                <a:spcPts val="0"/>
              </a:spcBef>
              <a:spcAft>
                <a:spcPts val="0"/>
              </a:spcAft>
              <a:buClr>
                <a:srgbClr val="000000"/>
              </a:buClr>
              <a:buSzPts val="2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15000"/>
              </a:lnSpc>
              <a:spcBef>
                <a:spcPts val="0"/>
              </a:spcBef>
              <a:spcAft>
                <a:spcPts val="0"/>
              </a:spcAft>
              <a:buClr>
                <a:srgbClr val="000000"/>
              </a:buClr>
              <a:buSzPts val="14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344" name="Google Shape;344;g295b09669e7_0_117"/>
          <p:cNvSpPr txBox="1"/>
          <p:nvPr/>
        </p:nvSpPr>
        <p:spPr>
          <a:xfrm>
            <a:off x="2940300" y="459125"/>
            <a:ext cx="5906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Polymorphism</a:t>
            </a:r>
            <a:endParaRPr sz="3000" b="1" i="0" u="none" strike="noStrike" cap="none">
              <a:solidFill>
                <a:srgbClr val="000000"/>
              </a:solidFill>
              <a:latin typeface="Century Gothic"/>
              <a:ea typeface="Century Gothic"/>
              <a:cs typeface="Century Gothic"/>
              <a:sym typeface="Century Gothic"/>
            </a:endParaRPr>
          </a:p>
        </p:txBody>
      </p:sp>
      <p:sp>
        <p:nvSpPr>
          <p:cNvPr id="345" name="Google Shape;345;g295b09669e7_0_11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346" name="Google Shape;346;g295b09669e7_0_117"/>
          <p:cNvPicPr preferRelativeResize="0"/>
          <p:nvPr/>
        </p:nvPicPr>
        <p:blipFill>
          <a:blip r:embed="rId3">
            <a:alphaModFix/>
          </a:blip>
          <a:stretch>
            <a:fillRect/>
          </a:stretch>
        </p:blipFill>
        <p:spPr>
          <a:xfrm>
            <a:off x="4763950" y="3736775"/>
            <a:ext cx="5497102" cy="2968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a6c9ebc0df_0_21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52" name="Google Shape;352;g2a6c9ebc0df_0_212"/>
          <p:cNvSpPr txBox="1"/>
          <p:nvPr/>
        </p:nvSpPr>
        <p:spPr>
          <a:xfrm>
            <a:off x="3256550" y="1718100"/>
            <a:ext cx="8344800" cy="4100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800">
                <a:latin typeface="Century Gothic"/>
                <a:ea typeface="Century Gothic"/>
                <a:cs typeface="Century Gothic"/>
                <a:sym typeface="Century Gothic"/>
              </a:rPr>
              <a:t>Example of polymorphism:</a:t>
            </a:r>
            <a:endParaRPr sz="2800">
              <a:latin typeface="Century Gothic"/>
              <a:ea typeface="Century Gothic"/>
              <a:cs typeface="Century Gothic"/>
              <a:sym typeface="Century Gothic"/>
            </a:endParaRPr>
          </a:p>
          <a:p>
            <a:pPr marL="0" lvl="0" indent="0" algn="just" rtl="0">
              <a:lnSpc>
                <a:spcPct val="150000"/>
              </a:lnSpc>
              <a:spcBef>
                <a:spcPts val="0"/>
              </a:spcBef>
              <a:spcAft>
                <a:spcPts val="0"/>
              </a:spcAft>
              <a:buNone/>
            </a:pPr>
            <a:r>
              <a:rPr lang="en-US" sz="2800">
                <a:latin typeface="Century Gothic"/>
                <a:ea typeface="Century Gothic"/>
                <a:cs typeface="Century Gothic"/>
                <a:sym typeface="Century Gothic"/>
              </a:rPr>
              <a:t>An individual can have different relationships with different people. A </a:t>
            </a:r>
            <a:r>
              <a:rPr lang="en-US" sz="2800" b="1">
                <a:latin typeface="Century Gothic"/>
                <a:ea typeface="Century Gothic"/>
                <a:cs typeface="Century Gothic"/>
                <a:sym typeface="Century Gothic"/>
              </a:rPr>
              <a:t>woman</a:t>
            </a:r>
            <a:r>
              <a:rPr lang="en-US" sz="2800">
                <a:latin typeface="Century Gothic"/>
                <a:ea typeface="Century Gothic"/>
                <a:cs typeface="Century Gothic"/>
                <a:sym typeface="Century Gothic"/>
              </a:rPr>
              <a:t> can be a </a:t>
            </a:r>
            <a:r>
              <a:rPr lang="en-US" sz="2800" b="1">
                <a:latin typeface="Century Gothic"/>
                <a:ea typeface="Century Gothic"/>
                <a:cs typeface="Century Gothic"/>
                <a:sym typeface="Century Gothic"/>
              </a:rPr>
              <a:t>mother</a:t>
            </a:r>
            <a:r>
              <a:rPr lang="en-US" sz="2800">
                <a:latin typeface="Century Gothic"/>
                <a:ea typeface="Century Gothic"/>
                <a:cs typeface="Century Gothic"/>
                <a:sym typeface="Century Gothic"/>
              </a:rPr>
              <a:t>, a </a:t>
            </a:r>
            <a:r>
              <a:rPr lang="en-US" sz="2800" b="1">
                <a:latin typeface="Century Gothic"/>
                <a:ea typeface="Century Gothic"/>
                <a:cs typeface="Century Gothic"/>
                <a:sym typeface="Century Gothic"/>
              </a:rPr>
              <a:t>daughter</a:t>
            </a:r>
            <a:r>
              <a:rPr lang="en-US" sz="2800">
                <a:latin typeface="Century Gothic"/>
                <a:ea typeface="Century Gothic"/>
                <a:cs typeface="Century Gothic"/>
                <a:sym typeface="Century Gothic"/>
              </a:rPr>
              <a:t>, a </a:t>
            </a:r>
            <a:r>
              <a:rPr lang="en-US" sz="2800" b="1">
                <a:latin typeface="Century Gothic"/>
                <a:ea typeface="Century Gothic"/>
                <a:cs typeface="Century Gothic"/>
                <a:sym typeface="Century Gothic"/>
              </a:rPr>
              <a:t>sister</a:t>
            </a:r>
            <a:r>
              <a:rPr lang="en-US" sz="2800">
                <a:latin typeface="Century Gothic"/>
                <a:ea typeface="Century Gothic"/>
                <a:cs typeface="Century Gothic"/>
                <a:sym typeface="Century Gothic"/>
              </a:rPr>
              <a:t>, and a </a:t>
            </a:r>
            <a:r>
              <a:rPr lang="en-US" sz="2800" b="1">
                <a:latin typeface="Century Gothic"/>
                <a:ea typeface="Century Gothic"/>
                <a:cs typeface="Century Gothic"/>
                <a:sym typeface="Century Gothic"/>
              </a:rPr>
              <a:t>friend</a:t>
            </a:r>
            <a:r>
              <a:rPr lang="en-US" sz="2800">
                <a:latin typeface="Century Gothic"/>
                <a:ea typeface="Century Gothic"/>
                <a:cs typeface="Century Gothic"/>
                <a:sym typeface="Century Gothic"/>
              </a:rPr>
              <a:t>, all at the same time, i.e. she performs other behaviors in different situations.</a:t>
            </a:r>
            <a:endParaRPr sz="2800">
              <a:latin typeface="Century Gothic"/>
              <a:ea typeface="Century Gothic"/>
              <a:cs typeface="Century Gothic"/>
              <a:sym typeface="Century Gothic"/>
            </a:endParaRPr>
          </a:p>
          <a:p>
            <a:pPr marL="0" lvl="0" indent="0" algn="just" rtl="0">
              <a:lnSpc>
                <a:spcPct val="150000"/>
              </a:lnSpc>
              <a:spcBef>
                <a:spcPts val="0"/>
              </a:spcBef>
              <a:spcAft>
                <a:spcPts val="0"/>
              </a:spcAft>
              <a:buNone/>
            </a:pPr>
            <a:endParaRPr sz="2800">
              <a:latin typeface="Century Gothic"/>
              <a:ea typeface="Century Gothic"/>
              <a:cs typeface="Century Gothic"/>
              <a:sym typeface="Century Gothic"/>
            </a:endParaRPr>
          </a:p>
          <a:p>
            <a:pPr marL="457200" marR="0" lvl="0" indent="0" algn="just" rtl="0">
              <a:lnSpc>
                <a:spcPct val="150000"/>
              </a:lnSpc>
              <a:spcBef>
                <a:spcPts val="0"/>
              </a:spcBef>
              <a:spcAft>
                <a:spcPts val="0"/>
              </a:spcAft>
              <a:buClr>
                <a:srgbClr val="000000"/>
              </a:buClr>
              <a:buSzPts val="2100"/>
              <a:buFont typeface="Arial"/>
              <a:buNone/>
            </a:pPr>
            <a:endParaRPr sz="2800" b="0" i="0" u="none" strike="noStrike" cap="none">
              <a:solidFill>
                <a:srgbClr val="000000"/>
              </a:solidFill>
              <a:latin typeface="Century Gothic"/>
              <a:ea typeface="Century Gothic"/>
              <a:cs typeface="Century Gothic"/>
              <a:sym typeface="Century Gothic"/>
            </a:endParaRPr>
          </a:p>
          <a:p>
            <a:pPr marL="457200" marR="0" lvl="0" indent="0" algn="just" rtl="0">
              <a:lnSpc>
                <a:spcPct val="150000"/>
              </a:lnSpc>
              <a:spcBef>
                <a:spcPts val="0"/>
              </a:spcBef>
              <a:spcAft>
                <a:spcPts val="0"/>
              </a:spcAft>
              <a:buClr>
                <a:srgbClr val="000000"/>
              </a:buClr>
              <a:buSzPts val="2100"/>
              <a:buFont typeface="Arial"/>
              <a:buNone/>
            </a:pPr>
            <a:endParaRPr sz="2500" b="0" i="0" u="none" strike="noStrike" cap="none">
              <a:solidFill>
                <a:srgbClr val="000000"/>
              </a:solidFill>
              <a:latin typeface="Century Gothic"/>
              <a:ea typeface="Century Gothic"/>
              <a:cs typeface="Century Gothic"/>
              <a:sym typeface="Century Gothic"/>
            </a:endParaRPr>
          </a:p>
          <a:p>
            <a:pPr marL="457200" marR="0" lvl="0" indent="0" algn="just" rtl="0">
              <a:lnSpc>
                <a:spcPct val="150000"/>
              </a:lnSpc>
              <a:spcBef>
                <a:spcPts val="0"/>
              </a:spcBef>
              <a:spcAft>
                <a:spcPts val="0"/>
              </a:spcAft>
              <a:buClr>
                <a:srgbClr val="000000"/>
              </a:buClr>
              <a:buSzPts val="2100"/>
              <a:buFont typeface="Arial"/>
              <a:buNone/>
            </a:pPr>
            <a:endParaRPr sz="2500" b="0" i="0" u="none" strike="noStrike" cap="none">
              <a:solidFill>
                <a:srgbClr val="000000"/>
              </a:solidFill>
              <a:latin typeface="Century Gothic"/>
              <a:ea typeface="Century Gothic"/>
              <a:cs typeface="Century Gothic"/>
              <a:sym typeface="Century Gothic"/>
            </a:endParaRPr>
          </a:p>
          <a:p>
            <a:pPr marL="0" marR="0" lvl="0" indent="0" algn="just" rtl="0">
              <a:lnSpc>
                <a:spcPct val="150000"/>
              </a:lnSpc>
              <a:spcBef>
                <a:spcPts val="0"/>
              </a:spcBef>
              <a:spcAft>
                <a:spcPts val="0"/>
              </a:spcAft>
              <a:buClr>
                <a:srgbClr val="000000"/>
              </a:buClr>
              <a:buSzPts val="1400"/>
              <a:buFont typeface="Arial"/>
              <a:buNone/>
            </a:pPr>
            <a:endParaRPr sz="2500" b="0" i="0" u="none" strike="noStrike" cap="none">
              <a:solidFill>
                <a:srgbClr val="000000"/>
              </a:solidFill>
              <a:latin typeface="Century Gothic"/>
              <a:ea typeface="Century Gothic"/>
              <a:cs typeface="Century Gothic"/>
              <a:sym typeface="Century Gothic"/>
            </a:endParaRPr>
          </a:p>
        </p:txBody>
      </p:sp>
      <p:sp>
        <p:nvSpPr>
          <p:cNvPr id="353" name="Google Shape;353;g2a6c9ebc0df_0_212"/>
          <p:cNvSpPr txBox="1"/>
          <p:nvPr/>
        </p:nvSpPr>
        <p:spPr>
          <a:xfrm>
            <a:off x="2940300" y="459125"/>
            <a:ext cx="5906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Polymorphism</a:t>
            </a:r>
            <a:endParaRPr sz="3000" b="1" i="0" u="none" strike="noStrike" cap="none">
              <a:solidFill>
                <a:srgbClr val="000000"/>
              </a:solidFill>
              <a:latin typeface="Century Gothic"/>
              <a:ea typeface="Century Gothic"/>
              <a:cs typeface="Century Gothic"/>
              <a:sym typeface="Century Gothic"/>
            </a:endParaRPr>
          </a:p>
        </p:txBody>
      </p:sp>
      <p:sp>
        <p:nvSpPr>
          <p:cNvPr id="354" name="Google Shape;354;g2a6c9ebc0df_0_21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a6c9ebc0df_0_23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60" name="Google Shape;360;g2a6c9ebc0df_0_232"/>
          <p:cNvSpPr txBox="1"/>
          <p:nvPr/>
        </p:nvSpPr>
        <p:spPr>
          <a:xfrm>
            <a:off x="3256550" y="1718100"/>
            <a:ext cx="8344800" cy="4100400"/>
          </a:xfrm>
          <a:prstGeom prst="rect">
            <a:avLst/>
          </a:prstGeom>
          <a:noFill/>
          <a:ln>
            <a:noFill/>
          </a:ln>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It helps programmers reuse the code and classes once written, tested and implemented. They can be reused in many ways.</a:t>
            </a:r>
            <a:endParaRPr sz="2400">
              <a:latin typeface="Century Gothic"/>
              <a:ea typeface="Century Gothic"/>
              <a:cs typeface="Century Gothic"/>
              <a:sym typeface="Century Gothic"/>
            </a:endParaRPr>
          </a:p>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Single variable name can be used to store variables of multiple data types(Float, double, Long, Int etc).</a:t>
            </a:r>
            <a:endParaRPr sz="2400">
              <a:latin typeface="Century Gothic"/>
              <a:ea typeface="Century Gothic"/>
              <a:cs typeface="Century Gothic"/>
              <a:sym typeface="Century Gothic"/>
            </a:endParaRPr>
          </a:p>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Polymorphism helps in reducing the coupling between different functionalities.</a:t>
            </a:r>
            <a:endParaRPr sz="2100" b="0" i="0" u="none" strike="noStrike" cap="none">
              <a:solidFill>
                <a:srgbClr val="000000"/>
              </a:solidFill>
              <a:latin typeface="Century Gothic"/>
              <a:ea typeface="Century Gothic"/>
              <a:cs typeface="Century Gothic"/>
              <a:sym typeface="Century Gothic"/>
            </a:endParaRPr>
          </a:p>
        </p:txBody>
      </p:sp>
      <p:sp>
        <p:nvSpPr>
          <p:cNvPr id="361" name="Google Shape;361;g2a6c9ebc0df_0_232"/>
          <p:cNvSpPr txBox="1"/>
          <p:nvPr/>
        </p:nvSpPr>
        <p:spPr>
          <a:xfrm>
            <a:off x="2940300" y="459125"/>
            <a:ext cx="5906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Advantages of Polymorphism</a:t>
            </a:r>
            <a:endParaRPr sz="3000" b="1" i="0" u="none" strike="noStrike" cap="none">
              <a:solidFill>
                <a:srgbClr val="000000"/>
              </a:solidFill>
              <a:latin typeface="Century Gothic"/>
              <a:ea typeface="Century Gothic"/>
              <a:cs typeface="Century Gothic"/>
              <a:sym typeface="Century Gothic"/>
            </a:endParaRPr>
          </a:p>
        </p:txBody>
      </p:sp>
      <p:sp>
        <p:nvSpPr>
          <p:cNvPr id="362" name="Google Shape;362;g2a6c9ebc0df_0_23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7.1. Advantages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a6c9ebc0df_0_24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68" name="Google Shape;368;g2a6c9ebc0df_0_240"/>
          <p:cNvSpPr txBox="1"/>
          <p:nvPr/>
        </p:nvSpPr>
        <p:spPr>
          <a:xfrm>
            <a:off x="3268500" y="1600750"/>
            <a:ext cx="8344800" cy="359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Run time polymorphism can lead to the performance issue as machine needs to decide which method or variable to invoke so it basically degrades the performances as decisions are taken at run time.</a:t>
            </a:r>
            <a:endParaRPr sz="2400">
              <a:latin typeface="Century Gothic"/>
              <a:ea typeface="Century Gothic"/>
              <a:cs typeface="Century Gothic"/>
              <a:sym typeface="Century Gothic"/>
            </a:endParaRPr>
          </a:p>
          <a:p>
            <a:pPr marL="457200" lvl="0" indent="-381000" algn="just" rtl="0">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Polymorphism reduces the readability of the program. One needs to identify the runtime behavior of the program to identify actual execution time.</a:t>
            </a:r>
            <a:endParaRPr sz="2400">
              <a:latin typeface="Century Gothic"/>
              <a:ea typeface="Century Gothic"/>
              <a:cs typeface="Century Gothic"/>
              <a:sym typeface="Century Gothic"/>
            </a:endParaRPr>
          </a:p>
          <a:p>
            <a:pPr marL="457200" lvl="0" indent="0" algn="just" rtl="0">
              <a:lnSpc>
                <a:spcPct val="150000"/>
              </a:lnSpc>
              <a:spcBef>
                <a:spcPts val="0"/>
              </a:spcBef>
              <a:spcAft>
                <a:spcPts val="0"/>
              </a:spcAft>
              <a:buNone/>
            </a:pPr>
            <a:endParaRPr sz="2400">
              <a:latin typeface="Century Gothic"/>
              <a:ea typeface="Century Gothic"/>
              <a:cs typeface="Century Gothic"/>
              <a:sym typeface="Century Gothic"/>
            </a:endParaRPr>
          </a:p>
        </p:txBody>
      </p:sp>
      <p:sp>
        <p:nvSpPr>
          <p:cNvPr id="369" name="Google Shape;369;g2a6c9ebc0df_0_240"/>
          <p:cNvSpPr txBox="1"/>
          <p:nvPr/>
        </p:nvSpPr>
        <p:spPr>
          <a:xfrm>
            <a:off x="2940300" y="459125"/>
            <a:ext cx="63192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Disadvantages of Polymorphism</a:t>
            </a:r>
            <a:endParaRPr sz="3000" b="1" i="0" u="none" strike="noStrike" cap="none">
              <a:solidFill>
                <a:srgbClr val="000000"/>
              </a:solidFill>
              <a:latin typeface="Century Gothic"/>
              <a:ea typeface="Century Gothic"/>
              <a:cs typeface="Century Gothic"/>
              <a:sym typeface="Century Gothic"/>
            </a:endParaRPr>
          </a:p>
        </p:txBody>
      </p:sp>
      <p:sp>
        <p:nvSpPr>
          <p:cNvPr id="370" name="Google Shape;370;g2a6c9ebc0df_0_24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7.Polymorphism in Java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7.2. Disadvantages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95b09669e7_0_17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76" name="Google Shape;376;g295b09669e7_0_174"/>
          <p:cNvSpPr txBox="1"/>
          <p:nvPr/>
        </p:nvSpPr>
        <p:spPr>
          <a:xfrm>
            <a:off x="3046625" y="1047100"/>
            <a:ext cx="8655300" cy="5406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400"/>
              <a:buFont typeface="Arial"/>
              <a:buNone/>
            </a:pPr>
            <a:endParaRPr sz="2100" b="0" i="0" u="none" strike="noStrike" cap="none">
              <a:solidFill>
                <a:srgbClr val="000000"/>
              </a:solidFill>
              <a:latin typeface="Century Gothic"/>
              <a:ea typeface="Century Gothic"/>
              <a:cs typeface="Century Gothic"/>
              <a:sym typeface="Century Gothic"/>
            </a:endParaRPr>
          </a:p>
        </p:txBody>
      </p:sp>
      <p:sp>
        <p:nvSpPr>
          <p:cNvPr id="377" name="Google Shape;377;g295b09669e7_0_174"/>
          <p:cNvSpPr txBox="1"/>
          <p:nvPr/>
        </p:nvSpPr>
        <p:spPr>
          <a:xfrm>
            <a:off x="3046625" y="365375"/>
            <a:ext cx="43848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3000" b="1">
                <a:latin typeface="Century Gothic"/>
                <a:ea typeface="Century Gothic"/>
                <a:cs typeface="Century Gothic"/>
                <a:sym typeface="Century Gothic"/>
              </a:rPr>
              <a:t>Types of Polymorphism</a:t>
            </a:r>
            <a:endParaRPr sz="3000" b="1" i="0" u="none" strike="noStrike" cap="none">
              <a:solidFill>
                <a:srgbClr val="000000"/>
              </a:solidFill>
              <a:latin typeface="Century Gothic"/>
              <a:ea typeface="Century Gothic"/>
              <a:cs typeface="Century Gothic"/>
              <a:sym typeface="Century Gothic"/>
            </a:endParaRPr>
          </a:p>
        </p:txBody>
      </p:sp>
      <p:sp>
        <p:nvSpPr>
          <p:cNvPr id="378" name="Google Shape;378;g295b09669e7_0_174"/>
          <p:cNvSpPr txBox="1"/>
          <p:nvPr/>
        </p:nvSpPr>
        <p:spPr>
          <a:xfrm>
            <a:off x="7587700" y="4423475"/>
            <a:ext cx="3876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79" name="Google Shape;379;g295b09669e7_0_174"/>
          <p:cNvSpPr txBox="1"/>
          <p:nvPr/>
        </p:nvSpPr>
        <p:spPr>
          <a:xfrm>
            <a:off x="156500" y="2902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380" name="Google Shape;380;g295b09669e7_0_174"/>
          <p:cNvPicPr preferRelativeResize="0"/>
          <p:nvPr/>
        </p:nvPicPr>
        <p:blipFill rotWithShape="1">
          <a:blip r:embed="rId3">
            <a:alphaModFix/>
          </a:blip>
          <a:srcRect l="19704" r="18949"/>
          <a:stretch/>
        </p:blipFill>
        <p:spPr>
          <a:xfrm>
            <a:off x="4315148" y="1565150"/>
            <a:ext cx="6407001" cy="5076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95b09669e7_0_184"/>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86" name="Google Shape;386;g295b09669e7_0_184"/>
          <p:cNvSpPr txBox="1"/>
          <p:nvPr/>
        </p:nvSpPr>
        <p:spPr>
          <a:xfrm>
            <a:off x="3046625" y="1583125"/>
            <a:ext cx="8655300" cy="5406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Compile-time polymorphism refers to behaviour that is resolved when your Java class is compiled. </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b="1">
                <a:latin typeface="Century Gothic"/>
                <a:ea typeface="Century Gothic"/>
                <a:cs typeface="Century Gothic"/>
                <a:sym typeface="Century Gothic"/>
              </a:rPr>
              <a:t>Method overloading </a:t>
            </a:r>
            <a:r>
              <a:rPr lang="en-US" sz="2200">
                <a:latin typeface="Century Gothic"/>
                <a:ea typeface="Century Gothic"/>
                <a:cs typeface="Century Gothic"/>
                <a:sym typeface="Century Gothic"/>
              </a:rPr>
              <a:t>is an example of compile-time polymorphism. Method overloading is how you can use method with same name to do different things based on the parameters passed.</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for example: </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A calculator can add 2 integers. It can also add 2 floats. </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The addition method adds differently based on the inputs.</a:t>
            </a:r>
            <a:endParaRPr sz="22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20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2000" b="0" i="0" u="none" strike="noStrike" cap="none">
              <a:solidFill>
                <a:srgbClr val="000000"/>
              </a:solidFill>
              <a:latin typeface="Century Gothic"/>
              <a:ea typeface="Century Gothic"/>
              <a:cs typeface="Century Gothic"/>
              <a:sym typeface="Century Gothic"/>
            </a:endParaRPr>
          </a:p>
        </p:txBody>
      </p:sp>
      <p:sp>
        <p:nvSpPr>
          <p:cNvPr id="387" name="Google Shape;387;g295b09669e7_0_184"/>
          <p:cNvSpPr txBox="1"/>
          <p:nvPr/>
        </p:nvSpPr>
        <p:spPr>
          <a:xfrm>
            <a:off x="2974950" y="401225"/>
            <a:ext cx="5699100" cy="9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Static Binding</a:t>
            </a: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700" b="1">
                <a:latin typeface="Century Gothic"/>
                <a:ea typeface="Century Gothic"/>
                <a:cs typeface="Century Gothic"/>
                <a:sym typeface="Century Gothic"/>
              </a:rPr>
              <a:t>(Compile-time Polymorphism)</a:t>
            </a:r>
            <a:endParaRPr sz="2700" b="1">
              <a:latin typeface="Century Gothic"/>
              <a:ea typeface="Century Gothic"/>
              <a:cs typeface="Century Gothic"/>
              <a:sym typeface="Century Gothic"/>
            </a:endParaRPr>
          </a:p>
        </p:txBody>
      </p:sp>
      <p:sp>
        <p:nvSpPr>
          <p:cNvPr id="388" name="Google Shape;388;g295b09669e7_0_184"/>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72a8b0efa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94" name="Google Shape;394;g2a72a8b0efa_0_0"/>
          <p:cNvSpPr txBox="1"/>
          <p:nvPr/>
        </p:nvSpPr>
        <p:spPr>
          <a:xfrm>
            <a:off x="3120100" y="1412400"/>
            <a:ext cx="8655300" cy="50169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If a class has multiple methods having same name but different in parameters, it is known as Method Overloading.</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latin typeface="Century Gothic"/>
                <a:ea typeface="Century Gothic"/>
                <a:cs typeface="Century Gothic"/>
                <a:sym typeface="Century Gothic"/>
              </a:rPr>
              <a:t>Advantage of method overloading</a:t>
            </a:r>
            <a:endParaRPr sz="2200" b="1">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 overloading increases the readability of the program.</a:t>
            </a:r>
            <a:endParaRPr sz="2200">
              <a:latin typeface="Century Gothic"/>
              <a:ea typeface="Century Gothic"/>
              <a:cs typeface="Century Gothic"/>
              <a:sym typeface="Century Gothic"/>
            </a:endParaRPr>
          </a:p>
          <a:p>
            <a:pPr marL="457200" lvl="0" indent="0" algn="just" rtl="0">
              <a:lnSpc>
                <a:spcPct val="135000"/>
              </a:lnSpc>
              <a:spcBef>
                <a:spcPts val="0"/>
              </a:spcBef>
              <a:spcAft>
                <a:spcPts val="0"/>
              </a:spcAft>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latin typeface="Century Gothic"/>
                <a:ea typeface="Century Gothic"/>
                <a:cs typeface="Century Gothic"/>
                <a:sym typeface="Century Gothic"/>
              </a:rPr>
              <a:t>Different ways to overload the method</a:t>
            </a:r>
            <a:endParaRPr sz="2200" b="1">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There are two ways to overload the method in java</a:t>
            </a:r>
            <a:endParaRPr sz="2200">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By changing number of arguments</a:t>
            </a:r>
            <a:endParaRPr sz="2200">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By changing the data type</a:t>
            </a:r>
            <a:endParaRPr sz="22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395" name="Google Shape;395;g2a72a8b0efa_0_0"/>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Overloading</a:t>
            </a:r>
            <a:endParaRPr sz="2600" b="1" i="0" u="none" strike="noStrike" cap="none">
              <a:solidFill>
                <a:srgbClr val="000000"/>
              </a:solidFill>
              <a:latin typeface="Century Gothic"/>
              <a:ea typeface="Century Gothic"/>
              <a:cs typeface="Century Gothic"/>
              <a:sym typeface="Century Gothic"/>
            </a:endParaRPr>
          </a:p>
        </p:txBody>
      </p:sp>
      <p:sp>
        <p:nvSpPr>
          <p:cNvPr id="396" name="Google Shape;396;g2a72a8b0efa_0_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8.1.1. Method Overloading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2a72a8b0efa_0_1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02" name="Google Shape;402;g2a72a8b0efa_0_12"/>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Overloading</a:t>
            </a:r>
            <a:endParaRPr sz="3000" b="1">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solidFill>
                  <a:schemeClr val="dk2"/>
                </a:solidFill>
                <a:latin typeface="Century Gothic"/>
                <a:ea typeface="Century Gothic"/>
                <a:cs typeface="Century Gothic"/>
                <a:sym typeface="Century Gothic"/>
              </a:rPr>
              <a:t>By changing number of arguments</a:t>
            </a:r>
            <a:endParaRPr sz="22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1900">
              <a:solidFill>
                <a:schemeClr val="dk2"/>
              </a:solidFill>
              <a:latin typeface="Century Gothic"/>
              <a:ea typeface="Century Gothic"/>
              <a:cs typeface="Century Gothic"/>
              <a:sym typeface="Century Gothic"/>
            </a:endParaRPr>
          </a:p>
          <a:p>
            <a:pPr marL="0" lvl="0" indent="0" algn="just" rtl="0">
              <a:spcBef>
                <a:spcPts val="0"/>
              </a:spcBef>
              <a:spcAft>
                <a:spcPts val="0"/>
              </a:spcAft>
              <a:buClr>
                <a:schemeClr val="dk2"/>
              </a:buClr>
              <a:buSzPts val="1700"/>
              <a:buFont typeface="Arial"/>
              <a:buNone/>
            </a:pPr>
            <a:endParaRPr sz="1900">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
        <p:nvSpPr>
          <p:cNvPr id="403" name="Google Shape;403;g2a72a8b0efa_0_1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8.1.1. Method Overloading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04" name="Google Shape;404;g2a72a8b0efa_0_12"/>
          <p:cNvPicPr preferRelativeResize="0"/>
          <p:nvPr/>
        </p:nvPicPr>
        <p:blipFill rotWithShape="1">
          <a:blip r:embed="rId3">
            <a:alphaModFix/>
          </a:blip>
          <a:srcRect/>
          <a:stretch/>
        </p:blipFill>
        <p:spPr>
          <a:xfrm>
            <a:off x="3386750" y="1368575"/>
            <a:ext cx="7304374" cy="3605274"/>
          </a:xfrm>
          <a:prstGeom prst="rect">
            <a:avLst/>
          </a:prstGeom>
          <a:noFill/>
          <a:ln>
            <a:noFill/>
          </a:ln>
        </p:spPr>
      </p:pic>
      <p:pic>
        <p:nvPicPr>
          <p:cNvPr id="405" name="Google Shape;405;g2a72a8b0efa_0_12"/>
          <p:cNvPicPr preferRelativeResize="0"/>
          <p:nvPr/>
        </p:nvPicPr>
        <p:blipFill rotWithShape="1">
          <a:blip r:embed="rId4">
            <a:alphaModFix/>
          </a:blip>
          <a:srcRect r="48872"/>
          <a:stretch/>
        </p:blipFill>
        <p:spPr>
          <a:xfrm>
            <a:off x="3386750" y="5145175"/>
            <a:ext cx="7304376" cy="1565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a72af14940_0_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11" name="Google Shape;411;g2a72af14940_0_2"/>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Overloading</a:t>
            </a:r>
            <a:endParaRPr sz="3000" b="1">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b="1">
                <a:solidFill>
                  <a:schemeClr val="dk2"/>
                </a:solidFill>
                <a:latin typeface="Century Gothic"/>
                <a:ea typeface="Century Gothic"/>
                <a:cs typeface="Century Gothic"/>
                <a:sym typeface="Century Gothic"/>
              </a:rPr>
              <a:t>By changing Data type of arguments</a:t>
            </a:r>
            <a:endParaRPr sz="22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1900">
              <a:solidFill>
                <a:schemeClr val="dk2"/>
              </a:solidFill>
              <a:latin typeface="Century Gothic"/>
              <a:ea typeface="Century Gothic"/>
              <a:cs typeface="Century Gothic"/>
              <a:sym typeface="Century Gothic"/>
            </a:endParaRPr>
          </a:p>
          <a:p>
            <a:pPr marL="0" lvl="0" indent="0" algn="just" rtl="0">
              <a:spcBef>
                <a:spcPts val="0"/>
              </a:spcBef>
              <a:spcAft>
                <a:spcPts val="0"/>
              </a:spcAft>
              <a:buClr>
                <a:schemeClr val="dk2"/>
              </a:buClr>
              <a:buSzPts val="1700"/>
              <a:buFont typeface="Arial"/>
              <a:buNone/>
            </a:pPr>
            <a:endParaRPr sz="1900">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
        <p:nvSpPr>
          <p:cNvPr id="412" name="Google Shape;412;g2a72af14940_0_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 Static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8.1.1. Method Overloading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13" name="Google Shape;413;g2a72af14940_0_2"/>
          <p:cNvPicPr preferRelativeResize="0"/>
          <p:nvPr/>
        </p:nvPicPr>
        <p:blipFill>
          <a:blip r:embed="rId3">
            <a:alphaModFix/>
          </a:blip>
          <a:stretch>
            <a:fillRect/>
          </a:stretch>
        </p:blipFill>
        <p:spPr>
          <a:xfrm>
            <a:off x="3374500" y="1298350"/>
            <a:ext cx="7304377" cy="3747176"/>
          </a:xfrm>
          <a:prstGeom prst="rect">
            <a:avLst/>
          </a:prstGeom>
          <a:noFill/>
          <a:ln>
            <a:noFill/>
          </a:ln>
        </p:spPr>
      </p:pic>
      <p:pic>
        <p:nvPicPr>
          <p:cNvPr id="414" name="Google Shape;414;g2a72af14940_0_2"/>
          <p:cNvPicPr preferRelativeResize="0"/>
          <p:nvPr/>
        </p:nvPicPr>
        <p:blipFill>
          <a:blip r:embed="rId4">
            <a:alphaModFix/>
          </a:blip>
          <a:stretch>
            <a:fillRect/>
          </a:stretch>
        </p:blipFill>
        <p:spPr>
          <a:xfrm>
            <a:off x="3374500" y="5173925"/>
            <a:ext cx="7304374" cy="154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38013" y="1991469"/>
            <a:ext cx="9756000" cy="229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6"/>
              </a:buClr>
              <a:buSzPts val="4800"/>
              <a:buFont typeface="Century Gothic"/>
              <a:buNone/>
            </a:pPr>
            <a:r>
              <a:rPr lang="en-US" sz="4800" b="1">
                <a:solidFill>
                  <a:schemeClr val="accent6"/>
                </a:solidFill>
              </a:rPr>
              <a:t>Inheritance in Java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a6c9ebc0df_0_225"/>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20" name="Google Shape;420;g2a6c9ebc0df_0_225"/>
          <p:cNvSpPr txBox="1"/>
          <p:nvPr/>
        </p:nvSpPr>
        <p:spPr>
          <a:xfrm>
            <a:off x="3046625" y="2171675"/>
            <a:ext cx="8655300" cy="2713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2"/>
              </a:buClr>
              <a:buSzPts val="1100"/>
              <a:buFont typeface="Arial"/>
              <a:buNone/>
            </a:pPr>
            <a:r>
              <a:rPr lang="en-US" sz="2300">
                <a:latin typeface="Century Gothic"/>
                <a:ea typeface="Century Gothic"/>
                <a:cs typeface="Century Gothic"/>
                <a:sym typeface="Century Gothic"/>
              </a:rPr>
              <a:t>Dynamic Binding or Run-time polymorphism refers to behaviour that is resolved when your Java class is run by the JVM. </a:t>
            </a:r>
            <a:r>
              <a:rPr lang="en-US" sz="2300" b="1">
                <a:latin typeface="Century Gothic"/>
                <a:ea typeface="Century Gothic"/>
                <a:cs typeface="Century Gothic"/>
                <a:sym typeface="Century Gothic"/>
              </a:rPr>
              <a:t>Method overriding</a:t>
            </a:r>
            <a:r>
              <a:rPr lang="en-US" sz="2300">
                <a:latin typeface="Century Gothic"/>
                <a:ea typeface="Century Gothic"/>
                <a:cs typeface="Century Gothic"/>
                <a:sym typeface="Century Gothic"/>
              </a:rPr>
              <a:t> by the sub-class is an example of run-time polymorphism.</a:t>
            </a:r>
            <a:endParaRPr sz="23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r>
              <a:rPr lang="en-US" sz="2300">
                <a:latin typeface="Century Gothic"/>
                <a:ea typeface="Century Gothic"/>
                <a:cs typeface="Century Gothic"/>
                <a:sym typeface="Century Gothic"/>
              </a:rPr>
              <a:t>Method overriding allows child classes to provide their own implementation of a method also defined in the parent.</a:t>
            </a:r>
            <a:endParaRPr sz="23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3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2100" b="0" i="0" u="none" strike="noStrike" cap="none">
              <a:solidFill>
                <a:srgbClr val="000000"/>
              </a:solidFill>
              <a:latin typeface="Century Gothic"/>
              <a:ea typeface="Century Gothic"/>
              <a:cs typeface="Century Gothic"/>
              <a:sym typeface="Century Gothic"/>
            </a:endParaRPr>
          </a:p>
        </p:txBody>
      </p:sp>
      <p:sp>
        <p:nvSpPr>
          <p:cNvPr id="421" name="Google Shape;421;g2a6c9ebc0df_0_225"/>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Dynamic Binding </a:t>
            </a: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600" b="1">
                <a:latin typeface="Century Gothic"/>
                <a:ea typeface="Century Gothic"/>
                <a:cs typeface="Century Gothic"/>
                <a:sym typeface="Century Gothic"/>
              </a:rPr>
              <a:t>(Run-time Polymorphism)</a:t>
            </a:r>
            <a:endParaRPr sz="2600" b="1" i="0" u="none" strike="noStrike" cap="none">
              <a:solidFill>
                <a:srgbClr val="000000"/>
              </a:solidFill>
              <a:latin typeface="Century Gothic"/>
              <a:ea typeface="Century Gothic"/>
              <a:cs typeface="Century Gothic"/>
              <a:sym typeface="Century Gothic"/>
            </a:endParaRPr>
          </a:p>
        </p:txBody>
      </p:sp>
      <p:sp>
        <p:nvSpPr>
          <p:cNvPr id="422" name="Google Shape;422;g2a6c9ebc0df_0_225"/>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8.2.  Dynamic Binding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a72c39e269_0_8"/>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28" name="Google Shape;428;g2a72c39e269_0_8"/>
          <p:cNvSpPr txBox="1"/>
          <p:nvPr/>
        </p:nvSpPr>
        <p:spPr>
          <a:xfrm>
            <a:off x="3166425" y="1516650"/>
            <a:ext cx="8655300" cy="50169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If a subclass provides the specific implementation of the method that has been declared by one of its parent class, it is known as method overriding.</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b="1">
                <a:latin typeface="Century Gothic"/>
                <a:ea typeface="Century Gothic"/>
                <a:cs typeface="Century Gothic"/>
                <a:sym typeface="Century Gothic"/>
              </a:rPr>
              <a:t>Usage of Java Method Overriding</a:t>
            </a:r>
            <a:endParaRPr sz="2200" b="1">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 overriding is used to provide the specific implementation of a method which is already provided by its superclass.</a:t>
            </a:r>
            <a:endParaRPr sz="2200">
              <a:latin typeface="Century Gothic"/>
              <a:ea typeface="Century Gothic"/>
              <a:cs typeface="Century Gothic"/>
              <a:sym typeface="Century Gothic"/>
            </a:endParaRPr>
          </a:p>
          <a:p>
            <a:pPr marL="4572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 overriding is used for runtime polymorphism</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b="1">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429" name="Google Shape;429;g2a72c39e269_0_8"/>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Overriding</a:t>
            </a:r>
            <a:endParaRPr sz="2600" b="1" i="0" u="none" strike="noStrike" cap="none">
              <a:solidFill>
                <a:srgbClr val="000000"/>
              </a:solidFill>
              <a:latin typeface="Century Gothic"/>
              <a:ea typeface="Century Gothic"/>
              <a:cs typeface="Century Gothic"/>
              <a:sym typeface="Century Gothic"/>
            </a:endParaRPr>
          </a:p>
        </p:txBody>
      </p:sp>
      <p:sp>
        <p:nvSpPr>
          <p:cNvPr id="430" name="Google Shape;430;g2a72c39e269_0_8"/>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a:t>
            </a:r>
            <a:r>
              <a:rPr lang="en-US" sz="4400" b="1">
                <a:solidFill>
                  <a:schemeClr val="dk2"/>
                </a:solidFill>
                <a:latin typeface="Century Gothic"/>
                <a:ea typeface="Century Gothic"/>
                <a:cs typeface="Century Gothic"/>
                <a:sym typeface="Century Gothic"/>
              </a:rPr>
              <a:t>   8.2.  Dynamic Binding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8.2.1. Method Overriding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a72c39e269_0_1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36" name="Google Shape;436;g2a72c39e269_0_17"/>
          <p:cNvSpPr txBox="1"/>
          <p:nvPr/>
        </p:nvSpPr>
        <p:spPr>
          <a:xfrm>
            <a:off x="3104550" y="13782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Method Overriding</a:t>
            </a:r>
            <a:endParaRPr sz="2200" b="1">
              <a:solidFill>
                <a:schemeClr val="dk2"/>
              </a:solidFill>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2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solidFill>
                <a:schemeClr val="dk2"/>
              </a:solidFill>
              <a:latin typeface="Century Gothic"/>
              <a:ea typeface="Century Gothic"/>
              <a:cs typeface="Century Gothic"/>
              <a:sym typeface="Century Gothic"/>
            </a:endParaRPr>
          </a:p>
          <a:p>
            <a:pPr marL="0" lvl="0" indent="0" algn="just" rtl="0">
              <a:lnSpc>
                <a:spcPct val="115000"/>
              </a:lnSpc>
              <a:spcBef>
                <a:spcPts val="0"/>
              </a:spcBef>
              <a:spcAft>
                <a:spcPts val="0"/>
              </a:spcAft>
              <a:buClr>
                <a:schemeClr val="dk2"/>
              </a:buClr>
              <a:buSzPts val="1100"/>
              <a:buFont typeface="Arial"/>
              <a:buNone/>
            </a:pPr>
            <a:endParaRPr sz="1900">
              <a:solidFill>
                <a:schemeClr val="dk2"/>
              </a:solidFill>
              <a:latin typeface="Century Gothic"/>
              <a:ea typeface="Century Gothic"/>
              <a:cs typeface="Century Gothic"/>
              <a:sym typeface="Century Gothic"/>
            </a:endParaRPr>
          </a:p>
          <a:p>
            <a:pPr marL="0" lvl="0" indent="0" algn="just" rtl="0">
              <a:spcBef>
                <a:spcPts val="0"/>
              </a:spcBef>
              <a:spcAft>
                <a:spcPts val="0"/>
              </a:spcAft>
              <a:buClr>
                <a:schemeClr val="dk2"/>
              </a:buClr>
              <a:buSzPts val="1700"/>
              <a:buFont typeface="Arial"/>
              <a:buNone/>
            </a:pPr>
            <a:endParaRPr sz="1900">
              <a:solidFill>
                <a:schemeClr val="dk2"/>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
        <p:nvSpPr>
          <p:cNvPr id="437" name="Google Shape;437;g2a72c39e269_0_1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a:t>
            </a:r>
            <a:r>
              <a:rPr lang="en-US" sz="4400" b="1">
                <a:solidFill>
                  <a:schemeClr val="dk2"/>
                </a:solidFill>
                <a:latin typeface="Century Gothic"/>
                <a:ea typeface="Century Gothic"/>
                <a:cs typeface="Century Gothic"/>
                <a:sym typeface="Century Gothic"/>
              </a:rPr>
              <a:t>   8.2.  Dynamic Binding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8.2.1. Method Overriding</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38" name="Google Shape;438;g2a72c39e269_0_17"/>
          <p:cNvPicPr preferRelativeResize="0"/>
          <p:nvPr/>
        </p:nvPicPr>
        <p:blipFill>
          <a:blip r:embed="rId3">
            <a:alphaModFix/>
          </a:blip>
          <a:stretch>
            <a:fillRect/>
          </a:stretch>
        </p:blipFill>
        <p:spPr>
          <a:xfrm>
            <a:off x="3278750" y="692525"/>
            <a:ext cx="5954073" cy="4755125"/>
          </a:xfrm>
          <a:prstGeom prst="rect">
            <a:avLst/>
          </a:prstGeom>
          <a:noFill/>
          <a:ln>
            <a:noFill/>
          </a:ln>
        </p:spPr>
      </p:pic>
      <p:pic>
        <p:nvPicPr>
          <p:cNvPr id="439" name="Google Shape;439;g2a72c39e269_0_17"/>
          <p:cNvPicPr preferRelativeResize="0"/>
          <p:nvPr/>
        </p:nvPicPr>
        <p:blipFill>
          <a:blip r:embed="rId4">
            <a:alphaModFix/>
          </a:blip>
          <a:stretch>
            <a:fillRect/>
          </a:stretch>
        </p:blipFill>
        <p:spPr>
          <a:xfrm>
            <a:off x="3278750" y="5593475"/>
            <a:ext cx="5954074" cy="1134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2a6c9ebc0df_0_25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45" name="Google Shape;445;g2a6c9ebc0df_0_252"/>
          <p:cNvSpPr txBox="1"/>
          <p:nvPr/>
        </p:nvSpPr>
        <p:spPr>
          <a:xfrm>
            <a:off x="3046625" y="365375"/>
            <a:ext cx="61650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1">
                <a:latin typeface="Century Gothic"/>
                <a:ea typeface="Century Gothic"/>
                <a:cs typeface="Century Gothic"/>
                <a:sym typeface="Century Gothic"/>
              </a:rPr>
              <a:t>Static Binding vs Dynamic Binding </a:t>
            </a:r>
            <a:endParaRPr sz="28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entury Gothic"/>
              <a:ea typeface="Century Gothic"/>
              <a:cs typeface="Century Gothic"/>
              <a:sym typeface="Century Gothic"/>
            </a:endParaRPr>
          </a:p>
        </p:txBody>
      </p:sp>
      <p:sp>
        <p:nvSpPr>
          <p:cNvPr id="446" name="Google Shape;446;g2a6c9ebc0df_0_25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8. Types of Polymorphism</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8.3. Static Binding vs Dynamic Binding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47" name="Google Shape;447;g2a6c9ebc0df_0_252"/>
          <p:cNvPicPr preferRelativeResize="0"/>
          <p:nvPr/>
        </p:nvPicPr>
        <p:blipFill rotWithShape="1">
          <a:blip r:embed="rId3">
            <a:alphaModFix/>
          </a:blip>
          <a:srcRect t="14944"/>
          <a:stretch/>
        </p:blipFill>
        <p:spPr>
          <a:xfrm>
            <a:off x="2915200" y="1565150"/>
            <a:ext cx="9053800" cy="4626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a72c39e269_0_2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53" name="Google Shape;453;g2a72c39e269_0_27"/>
          <p:cNvSpPr txBox="1"/>
          <p:nvPr/>
        </p:nvSpPr>
        <p:spPr>
          <a:xfrm>
            <a:off x="3166425" y="1516650"/>
            <a:ext cx="8655300" cy="28506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The final keyword in java is used to restrict the user. The java final keyword can be used in many context. </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r>
              <a:rPr lang="en-US" sz="2200">
                <a:latin typeface="Century Gothic"/>
                <a:ea typeface="Century Gothic"/>
                <a:cs typeface="Century Gothic"/>
                <a:sym typeface="Century Gothic"/>
              </a:rPr>
              <a:t>Final can be:</a:t>
            </a:r>
            <a:endParaRPr sz="2200">
              <a:latin typeface="Century Gothic"/>
              <a:ea typeface="Century Gothic"/>
              <a:cs typeface="Century Gothic"/>
              <a:sym typeface="Century Gothic"/>
            </a:endParaRPr>
          </a:p>
          <a:p>
            <a:pPr marL="9144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variable</a:t>
            </a:r>
            <a:endParaRPr sz="2200">
              <a:latin typeface="Century Gothic"/>
              <a:ea typeface="Century Gothic"/>
              <a:cs typeface="Century Gothic"/>
              <a:sym typeface="Century Gothic"/>
            </a:endParaRPr>
          </a:p>
          <a:p>
            <a:pPr marL="9144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method</a:t>
            </a:r>
            <a:endParaRPr sz="2200">
              <a:latin typeface="Century Gothic"/>
              <a:ea typeface="Century Gothic"/>
              <a:cs typeface="Century Gothic"/>
              <a:sym typeface="Century Gothic"/>
            </a:endParaRPr>
          </a:p>
          <a:p>
            <a:pPr marL="914400" lvl="0" indent="-368300" algn="just" rtl="0">
              <a:lnSpc>
                <a:spcPct val="135000"/>
              </a:lnSpc>
              <a:spcBef>
                <a:spcPts val="0"/>
              </a:spcBef>
              <a:spcAft>
                <a:spcPts val="0"/>
              </a:spcAft>
              <a:buSzPts val="2200"/>
              <a:buFont typeface="Century Gothic"/>
              <a:buChar char="●"/>
            </a:pPr>
            <a:r>
              <a:rPr lang="en-US" sz="2200">
                <a:latin typeface="Century Gothic"/>
                <a:ea typeface="Century Gothic"/>
                <a:cs typeface="Century Gothic"/>
                <a:sym typeface="Century Gothic"/>
              </a:rPr>
              <a:t>class</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50000"/>
              </a:lnSpc>
              <a:spcBef>
                <a:spcPts val="0"/>
              </a:spcBef>
              <a:spcAft>
                <a:spcPts val="0"/>
              </a:spcAft>
              <a:buClr>
                <a:schemeClr val="dk2"/>
              </a:buClr>
              <a:buSzPts val="1100"/>
              <a:buFont typeface="Arial"/>
              <a:buNone/>
            </a:pPr>
            <a:endParaRPr sz="2100">
              <a:latin typeface="Century Gothic"/>
              <a:ea typeface="Century Gothic"/>
              <a:cs typeface="Century Gothic"/>
              <a:sym typeface="Century Gothic"/>
            </a:endParaRPr>
          </a:p>
          <a:p>
            <a:pPr marL="0" marR="0" lvl="0" indent="0" algn="just" rtl="0">
              <a:lnSpc>
                <a:spcPct val="115000"/>
              </a:lnSpc>
              <a:spcBef>
                <a:spcPts val="0"/>
              </a:spcBef>
              <a:spcAft>
                <a:spcPts val="0"/>
              </a:spcAft>
              <a:buClr>
                <a:schemeClr val="dk2"/>
              </a:buClr>
              <a:buSzPts val="1100"/>
              <a:buFont typeface="Arial"/>
              <a:buNone/>
            </a:pPr>
            <a:endParaRPr sz="19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700"/>
              <a:buFont typeface="Arial"/>
              <a:buNone/>
            </a:pPr>
            <a:endParaRPr sz="1900" b="0" i="0" u="none" strike="noStrike" cap="none">
              <a:solidFill>
                <a:srgbClr val="000000"/>
              </a:solidFill>
              <a:latin typeface="Century Gothic"/>
              <a:ea typeface="Century Gothic"/>
              <a:cs typeface="Century Gothic"/>
              <a:sym typeface="Century Gothic"/>
            </a:endParaRPr>
          </a:p>
        </p:txBody>
      </p:sp>
      <p:sp>
        <p:nvSpPr>
          <p:cNvPr id="454" name="Google Shape;454;g2a72c39e269_0_27"/>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Final Keyword</a:t>
            </a:r>
            <a:endParaRPr sz="2600" b="1" i="0" u="none" strike="noStrike" cap="none">
              <a:solidFill>
                <a:srgbClr val="000000"/>
              </a:solidFill>
              <a:latin typeface="Century Gothic"/>
              <a:ea typeface="Century Gothic"/>
              <a:cs typeface="Century Gothic"/>
              <a:sym typeface="Century Gothic"/>
            </a:endParaRPr>
          </a:p>
        </p:txBody>
      </p:sp>
      <p:sp>
        <p:nvSpPr>
          <p:cNvPr id="455" name="Google Shape;455;g2a72c39e269_0_2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9. Final Keyword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56" name="Google Shape;456;g2a72c39e269_0_27"/>
          <p:cNvPicPr preferRelativeResize="0"/>
          <p:nvPr/>
        </p:nvPicPr>
        <p:blipFill rotWithShape="1">
          <a:blip r:embed="rId3">
            <a:alphaModFix/>
          </a:blip>
          <a:srcRect t="14765" b="17935"/>
          <a:stretch/>
        </p:blipFill>
        <p:spPr>
          <a:xfrm>
            <a:off x="2985800" y="4483175"/>
            <a:ext cx="8655299" cy="1830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a7b0bf2014_0_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62" name="Google Shape;462;g2a7b0bf2014_0_7"/>
          <p:cNvSpPr txBox="1"/>
          <p:nvPr/>
        </p:nvSpPr>
        <p:spPr>
          <a:xfrm>
            <a:off x="3166425" y="1516650"/>
            <a:ext cx="8655300" cy="4479300"/>
          </a:xfrm>
          <a:prstGeom prst="rect">
            <a:avLst/>
          </a:prstGeom>
          <a:noFill/>
          <a:ln>
            <a:noFill/>
          </a:ln>
        </p:spPr>
        <p:txBody>
          <a:bodyPr spcFirstLastPara="1" wrap="square" lIns="91425" tIns="91425" rIns="91425" bIns="91425" anchor="t" anchorCtr="0">
            <a:noAutofit/>
          </a:bodyPr>
          <a:lstStyle/>
          <a:p>
            <a:pPr marL="0" lvl="0" indent="0" algn="just" rtl="0">
              <a:lnSpc>
                <a:spcPct val="135000"/>
              </a:lnSpc>
              <a:spcBef>
                <a:spcPts val="0"/>
              </a:spcBef>
              <a:spcAft>
                <a:spcPts val="0"/>
              </a:spcAft>
              <a:buNone/>
            </a:pPr>
            <a:r>
              <a:rPr lang="en-US" sz="2200">
                <a:latin typeface="Century Gothic"/>
                <a:ea typeface="Century Gothic"/>
                <a:cs typeface="Century Gothic"/>
                <a:sym typeface="Century Gothic"/>
              </a:rPr>
              <a:t>A process of converting one data type to another is known as Type Casting and Upcasting and Downcasting is the type of object type casting. </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a:latin typeface="Century Gothic"/>
                <a:ea typeface="Century Gothic"/>
                <a:cs typeface="Century Gothic"/>
                <a:sym typeface="Century Gothic"/>
              </a:rPr>
              <a:t>In Java, the object can also be type casted like the data types. Parent and Child objects are two types of objects. So, there are two types of typecasting possible for an object, </a:t>
            </a: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endParaRPr sz="2200">
              <a:latin typeface="Century Gothic"/>
              <a:ea typeface="Century Gothic"/>
              <a:cs typeface="Century Gothic"/>
              <a:sym typeface="Century Gothic"/>
            </a:endParaRPr>
          </a:p>
          <a:p>
            <a:pPr marL="0" lvl="0" indent="0" algn="just" rtl="0">
              <a:lnSpc>
                <a:spcPct val="135000"/>
              </a:lnSpc>
              <a:spcBef>
                <a:spcPts val="0"/>
              </a:spcBef>
              <a:spcAft>
                <a:spcPts val="0"/>
              </a:spcAft>
              <a:buNone/>
            </a:pPr>
            <a:r>
              <a:rPr lang="en-US" sz="2200">
                <a:latin typeface="Century Gothic"/>
                <a:ea typeface="Century Gothic"/>
                <a:cs typeface="Century Gothic"/>
                <a:sym typeface="Century Gothic"/>
              </a:rPr>
              <a:t>i.e., Parent to Child and Child to Parent or can say </a:t>
            </a:r>
            <a:r>
              <a:rPr lang="en-US" sz="2200" b="1">
                <a:latin typeface="Century Gothic"/>
                <a:ea typeface="Century Gothic"/>
                <a:cs typeface="Century Gothic"/>
                <a:sym typeface="Century Gothic"/>
              </a:rPr>
              <a:t>Upcasting</a:t>
            </a:r>
            <a:r>
              <a:rPr lang="en-US" sz="2200">
                <a:latin typeface="Century Gothic"/>
                <a:ea typeface="Century Gothic"/>
                <a:cs typeface="Century Gothic"/>
                <a:sym typeface="Century Gothic"/>
              </a:rPr>
              <a:t> and </a:t>
            </a:r>
            <a:r>
              <a:rPr lang="en-US" sz="2200" b="1">
                <a:latin typeface="Century Gothic"/>
                <a:ea typeface="Century Gothic"/>
                <a:cs typeface="Century Gothic"/>
                <a:sym typeface="Century Gothic"/>
              </a:rPr>
              <a:t>Downcasting</a:t>
            </a:r>
            <a:r>
              <a:rPr lang="en-US" sz="2200">
                <a:latin typeface="Century Gothic"/>
                <a:ea typeface="Century Gothic"/>
                <a:cs typeface="Century Gothic"/>
                <a:sym typeface="Century Gothic"/>
              </a:rPr>
              <a:t>.</a:t>
            </a:r>
            <a:endParaRPr sz="1900" b="0" i="0" u="none" strike="noStrike" cap="none">
              <a:solidFill>
                <a:srgbClr val="000000"/>
              </a:solidFill>
              <a:latin typeface="Century Gothic"/>
              <a:ea typeface="Century Gothic"/>
              <a:cs typeface="Century Gothic"/>
              <a:sym typeface="Century Gothic"/>
            </a:endParaRPr>
          </a:p>
        </p:txBody>
      </p:sp>
      <p:sp>
        <p:nvSpPr>
          <p:cNvPr id="463" name="Google Shape;463;g2a7b0bf2014_0_7"/>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Type casting in Java</a:t>
            </a:r>
            <a:endParaRPr sz="2600" b="1" i="0" u="none" strike="noStrike" cap="none">
              <a:solidFill>
                <a:srgbClr val="000000"/>
              </a:solidFill>
              <a:latin typeface="Century Gothic"/>
              <a:ea typeface="Century Gothic"/>
              <a:cs typeface="Century Gothic"/>
              <a:sym typeface="Century Gothic"/>
            </a:endParaRPr>
          </a:p>
        </p:txBody>
      </p:sp>
      <p:sp>
        <p:nvSpPr>
          <p:cNvPr id="464" name="Google Shape;464;g2a7b0bf2014_0_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9. Final Keyword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2a7b0bf2014_0_16"/>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470" name="Google Shape;470;g2a7b0bf2014_0_16"/>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1.Inheritance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9. Final Keyword</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a:solidFill>
                <a:schemeClr val="dk2"/>
              </a:solidFill>
              <a:latin typeface="Century Gothic"/>
              <a:ea typeface="Century Gothic"/>
              <a:cs typeface="Century Gothic"/>
              <a:sym typeface="Century Gothic"/>
            </a:endParaRPr>
          </a:p>
        </p:txBody>
      </p:sp>
      <p:pic>
        <p:nvPicPr>
          <p:cNvPr id="471" name="Google Shape;471;g2a7b0bf2014_0_16"/>
          <p:cNvPicPr preferRelativeResize="0"/>
          <p:nvPr/>
        </p:nvPicPr>
        <p:blipFill rotWithShape="1">
          <a:blip r:embed="rId3">
            <a:alphaModFix/>
          </a:blip>
          <a:srcRect t="21795"/>
          <a:stretch/>
        </p:blipFill>
        <p:spPr>
          <a:xfrm>
            <a:off x="3238575" y="1440175"/>
            <a:ext cx="8567250" cy="4614475"/>
          </a:xfrm>
          <a:prstGeom prst="rect">
            <a:avLst/>
          </a:prstGeom>
          <a:noFill/>
          <a:ln>
            <a:noFill/>
          </a:ln>
        </p:spPr>
      </p:pic>
      <p:sp>
        <p:nvSpPr>
          <p:cNvPr id="472" name="Google Shape;472;g2a7b0bf2014_0_16"/>
          <p:cNvSpPr txBox="1"/>
          <p:nvPr/>
        </p:nvSpPr>
        <p:spPr>
          <a:xfrm>
            <a:off x="3046625" y="365375"/>
            <a:ext cx="5699100" cy="5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3000" b="1">
                <a:latin typeface="Century Gothic"/>
                <a:ea typeface="Century Gothic"/>
                <a:cs typeface="Century Gothic"/>
                <a:sym typeface="Century Gothic"/>
              </a:rPr>
              <a:t>Upcasting vs Downcasting</a:t>
            </a:r>
            <a:endParaRPr sz="3000" b="1">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3000" b="1">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g295b2afd864_0_25"/>
          <p:cNvPicPr preferRelativeResize="0"/>
          <p:nvPr/>
        </p:nvPicPr>
        <p:blipFill>
          <a:blip r:embed="rId3">
            <a:alphaModFix/>
          </a:blip>
          <a:stretch>
            <a:fillRect/>
          </a:stretch>
        </p:blipFill>
        <p:spPr>
          <a:xfrm>
            <a:off x="2359404" y="1368575"/>
            <a:ext cx="7470025" cy="525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a272dd9f12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24" name="Google Shape;124;g2a272dd9f12_0_0"/>
          <p:cNvSpPr txBox="1"/>
          <p:nvPr/>
        </p:nvSpPr>
        <p:spPr>
          <a:xfrm>
            <a:off x="3148575" y="140225"/>
            <a:ext cx="45093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Inheritance in Java </a:t>
            </a:r>
            <a:endParaRPr sz="3000" b="1" i="0" u="none" strike="noStrike" cap="none">
              <a:solidFill>
                <a:srgbClr val="000000"/>
              </a:solidFill>
              <a:latin typeface="Century Gothic"/>
              <a:ea typeface="Century Gothic"/>
              <a:cs typeface="Century Gothic"/>
              <a:sym typeface="Century Gothic"/>
            </a:endParaRPr>
          </a:p>
        </p:txBody>
      </p:sp>
      <p:sp>
        <p:nvSpPr>
          <p:cNvPr id="125" name="Google Shape;125;g2a272dd9f12_0_0"/>
          <p:cNvSpPr txBox="1"/>
          <p:nvPr/>
        </p:nvSpPr>
        <p:spPr>
          <a:xfrm>
            <a:off x="3212975" y="1748013"/>
            <a:ext cx="8280000" cy="3545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US" sz="2500">
                <a:latin typeface="Century Gothic"/>
                <a:ea typeface="Century Gothic"/>
                <a:cs typeface="Century Gothic"/>
                <a:sym typeface="Century Gothic"/>
              </a:rPr>
              <a:t>Inheritance in Java is a mechanism in which one object acquires all the properties and behaviors of a parent object.</a:t>
            </a:r>
            <a:endParaRPr sz="2500">
              <a:latin typeface="Century Gothic"/>
              <a:ea typeface="Century Gothic"/>
              <a:cs typeface="Century Gothic"/>
              <a:sym typeface="Century Gothic"/>
            </a:endParaRPr>
          </a:p>
          <a:p>
            <a:pPr marL="0" marR="0" lvl="0" indent="0" algn="just" rtl="0">
              <a:lnSpc>
                <a:spcPct val="115000"/>
              </a:lnSpc>
              <a:spcBef>
                <a:spcPts val="0"/>
              </a:spcBef>
              <a:spcAft>
                <a:spcPts val="0"/>
              </a:spcAft>
              <a:buNone/>
            </a:pP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For example: </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Bike and car this are vehicle.  </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The </a:t>
            </a:r>
            <a:r>
              <a:rPr lang="en-US" sz="2500" b="1">
                <a:latin typeface="Century Gothic"/>
                <a:ea typeface="Century Gothic"/>
                <a:cs typeface="Century Gothic"/>
                <a:sym typeface="Century Gothic"/>
              </a:rPr>
              <a:t>child</a:t>
            </a:r>
            <a:r>
              <a:rPr lang="en-US" sz="2500">
                <a:latin typeface="Century Gothic"/>
                <a:ea typeface="Century Gothic"/>
                <a:cs typeface="Century Gothic"/>
                <a:sym typeface="Century Gothic"/>
              </a:rPr>
              <a:t> of vehicle are bike</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a:latin typeface="Century Gothic"/>
                <a:ea typeface="Century Gothic"/>
                <a:cs typeface="Century Gothic"/>
                <a:sym typeface="Century Gothic"/>
              </a:rPr>
              <a:t>and car. And, vehicle is the </a:t>
            </a:r>
            <a:endParaRPr sz="2500">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US" sz="2500" b="1">
                <a:latin typeface="Century Gothic"/>
                <a:ea typeface="Century Gothic"/>
                <a:cs typeface="Century Gothic"/>
                <a:sym typeface="Century Gothic"/>
              </a:rPr>
              <a:t>parent</a:t>
            </a:r>
            <a:r>
              <a:rPr lang="en-US" sz="2500">
                <a:latin typeface="Century Gothic"/>
                <a:ea typeface="Century Gothic"/>
                <a:cs typeface="Century Gothic"/>
                <a:sym typeface="Century Gothic"/>
              </a:rPr>
              <a:t>.</a:t>
            </a:r>
            <a:endParaRPr sz="2500">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chemeClr val="dk2"/>
              </a:buClr>
              <a:buSzPts val="11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chemeClr val="dk2"/>
              </a:buClr>
              <a:buSzPts val="2000"/>
              <a:buFont typeface="Arial"/>
              <a:buNone/>
            </a:pPr>
            <a:endParaRPr sz="21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1"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1"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1"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2100" b="0" i="0" u="none" strike="noStrike" cap="none">
              <a:solidFill>
                <a:srgbClr val="000000"/>
              </a:solidFill>
              <a:latin typeface="Century Gothic"/>
              <a:ea typeface="Century Gothic"/>
              <a:cs typeface="Century Gothic"/>
              <a:sym typeface="Century Gothic"/>
            </a:endParaRPr>
          </a:p>
          <a:p>
            <a:pPr marL="914400" marR="0" lvl="1" indent="-323850" algn="just" rtl="0">
              <a:lnSpc>
                <a:spcPct val="100000"/>
              </a:lnSpc>
              <a:spcBef>
                <a:spcPts val="0"/>
              </a:spcBef>
              <a:spcAft>
                <a:spcPts val="0"/>
              </a:spcAft>
              <a:buClr>
                <a:srgbClr val="000000"/>
              </a:buClr>
              <a:buSzPts val="1500"/>
              <a:buFont typeface="Century Gothic"/>
              <a:buChar char="○"/>
            </a:pPr>
            <a:endParaRPr sz="15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entury Gothic"/>
              <a:ea typeface="Century Gothic"/>
              <a:cs typeface="Century Gothic"/>
              <a:sym typeface="Century Gothic"/>
            </a:endParaRPr>
          </a:p>
        </p:txBody>
      </p:sp>
      <p:sp>
        <p:nvSpPr>
          <p:cNvPr id="126" name="Google Shape;126;g2a272dd9f12_0_0"/>
          <p:cNvSpPr txBox="1"/>
          <p:nvPr/>
        </p:nvSpPr>
        <p:spPr>
          <a:xfrm>
            <a:off x="3297450" y="916375"/>
            <a:ext cx="5804100" cy="769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US" sz="1900" b="1" i="0" u="none" strike="noStrike" cap="none">
                <a:solidFill>
                  <a:srgbClr val="74C044"/>
                </a:solidFill>
                <a:latin typeface="Century Gothic"/>
                <a:ea typeface="Century Gothic"/>
                <a:cs typeface="Century Gothic"/>
                <a:sym typeface="Century Gothic"/>
              </a:rPr>
              <a:t>“</a:t>
            </a:r>
            <a:r>
              <a:rPr lang="en-US" sz="1900" b="1">
                <a:solidFill>
                  <a:srgbClr val="74C044"/>
                </a:solidFill>
                <a:latin typeface="Century Gothic"/>
                <a:ea typeface="Century Gothic"/>
                <a:cs typeface="Century Gothic"/>
                <a:sym typeface="Century Gothic"/>
              </a:rPr>
              <a:t>Inheritance represents the IS-A relationship between two classes .</a:t>
            </a:r>
            <a:r>
              <a:rPr lang="en-US" sz="1900" b="1" i="0" u="none" strike="noStrike" cap="none">
                <a:solidFill>
                  <a:srgbClr val="74C044"/>
                </a:solidFill>
                <a:latin typeface="Century Gothic"/>
                <a:ea typeface="Century Gothic"/>
                <a:cs typeface="Century Gothic"/>
                <a:sym typeface="Century Gothic"/>
              </a:rPr>
              <a:t>”</a:t>
            </a:r>
            <a:endParaRPr sz="1300" b="1" i="0" u="none" strike="noStrike" cap="none">
              <a:solidFill>
                <a:srgbClr val="74C044"/>
              </a:solidFill>
              <a:latin typeface="Arial"/>
              <a:ea typeface="Arial"/>
              <a:cs typeface="Arial"/>
              <a:sym typeface="Arial"/>
            </a:endParaRPr>
          </a:p>
        </p:txBody>
      </p:sp>
      <p:sp>
        <p:nvSpPr>
          <p:cNvPr id="127" name="Google Shape;127;g2a272dd9f12_0_0"/>
          <p:cNvSpPr txBox="1"/>
          <p:nvPr/>
        </p:nvSpPr>
        <p:spPr>
          <a:xfrm>
            <a:off x="28025" y="77350"/>
            <a:ext cx="2805300" cy="6781200"/>
          </a:xfrm>
          <a:prstGeom prst="rect">
            <a:avLst/>
          </a:prstGeom>
          <a:noFill/>
          <a:ln>
            <a:noFill/>
          </a:ln>
        </p:spPr>
        <p:txBody>
          <a:bodyPr spcFirstLastPara="1" wrap="square" lIns="91425" tIns="91425" rIns="91425" bIns="91425" anchor="t" anchorCtr="0">
            <a:normAutofit fontScale="25000" lnSpcReduction="20000"/>
          </a:bodyPr>
          <a:lstStyle/>
          <a:p>
            <a:pPr marL="0" marR="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p:txBody>
      </p:sp>
      <p:pic>
        <p:nvPicPr>
          <p:cNvPr id="128" name="Google Shape;128;g2a272dd9f12_0_0"/>
          <p:cNvPicPr preferRelativeResize="0"/>
          <p:nvPr/>
        </p:nvPicPr>
        <p:blipFill>
          <a:blip r:embed="rId3">
            <a:alphaModFix/>
          </a:blip>
          <a:stretch>
            <a:fillRect/>
          </a:stretch>
        </p:blipFill>
        <p:spPr>
          <a:xfrm>
            <a:off x="8717000" y="3202275"/>
            <a:ext cx="2385325" cy="30448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95b09669e7_0_97"/>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34" name="Google Shape;134;g295b09669e7_0_97"/>
          <p:cNvSpPr txBox="1"/>
          <p:nvPr/>
        </p:nvSpPr>
        <p:spPr>
          <a:xfrm>
            <a:off x="3148550" y="305925"/>
            <a:ext cx="56724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chemeClr val="dk2"/>
                </a:solidFill>
                <a:latin typeface="Century Gothic"/>
                <a:ea typeface="Century Gothic"/>
                <a:cs typeface="Century Gothic"/>
                <a:sym typeface="Century Gothic"/>
              </a:rPr>
              <a:t>Class declaration in Java</a:t>
            </a:r>
            <a:endParaRPr sz="1400" b="0" i="0" u="none" strike="noStrike" cap="none">
              <a:solidFill>
                <a:srgbClr val="000000"/>
              </a:solidFill>
              <a:latin typeface="Century Gothic"/>
              <a:ea typeface="Century Gothic"/>
              <a:cs typeface="Century Gothic"/>
              <a:sym typeface="Century Gothic"/>
            </a:endParaRPr>
          </a:p>
        </p:txBody>
      </p:sp>
      <p:sp>
        <p:nvSpPr>
          <p:cNvPr id="135" name="Google Shape;135;g295b09669e7_0_97"/>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1.1. Class declaration in java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36" name="Google Shape;136;g295b09669e7_0_97"/>
          <p:cNvPicPr preferRelativeResize="0"/>
          <p:nvPr/>
        </p:nvPicPr>
        <p:blipFill rotWithShape="1">
          <a:blip r:embed="rId3">
            <a:alphaModFix/>
          </a:blip>
          <a:srcRect t="-4840" b="4840"/>
          <a:stretch/>
        </p:blipFill>
        <p:spPr>
          <a:xfrm>
            <a:off x="3534700" y="3429000"/>
            <a:ext cx="8017250" cy="3235925"/>
          </a:xfrm>
          <a:prstGeom prst="rect">
            <a:avLst/>
          </a:prstGeom>
          <a:noFill/>
          <a:ln>
            <a:noFill/>
          </a:ln>
        </p:spPr>
      </p:pic>
      <p:sp>
        <p:nvSpPr>
          <p:cNvPr id="137" name="Google Shape;137;g295b09669e7_0_97"/>
          <p:cNvSpPr txBox="1"/>
          <p:nvPr/>
        </p:nvSpPr>
        <p:spPr>
          <a:xfrm>
            <a:off x="3109925" y="1194700"/>
            <a:ext cx="8866800" cy="2634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500">
                <a:latin typeface="Century Gothic"/>
                <a:ea typeface="Century Gothic"/>
                <a:cs typeface="Century Gothic"/>
                <a:sym typeface="Century Gothic"/>
              </a:rPr>
              <a:t>The parent class is known as-</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2500" b="1">
                <a:latin typeface="Century Gothic"/>
                <a:ea typeface="Century Gothic"/>
                <a:cs typeface="Century Gothic"/>
                <a:sym typeface="Century Gothic"/>
              </a:rPr>
              <a:t>Base Class </a:t>
            </a:r>
            <a:r>
              <a:rPr lang="en-US" sz="2500">
                <a:latin typeface="Century Gothic"/>
                <a:ea typeface="Century Gothic"/>
                <a:cs typeface="Century Gothic"/>
                <a:sym typeface="Century Gothic"/>
              </a:rPr>
              <a:t>/ </a:t>
            </a:r>
            <a:r>
              <a:rPr lang="en-US" sz="2500" b="1">
                <a:latin typeface="Century Gothic"/>
                <a:ea typeface="Century Gothic"/>
                <a:cs typeface="Century Gothic"/>
                <a:sym typeface="Century Gothic"/>
              </a:rPr>
              <a:t>Super class</a:t>
            </a:r>
            <a:r>
              <a:rPr lang="en-US" sz="2500">
                <a:latin typeface="Century Gothic"/>
                <a:ea typeface="Century Gothic"/>
                <a:cs typeface="Century Gothic"/>
                <a:sym typeface="Century Gothic"/>
              </a:rPr>
              <a:t> </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2500">
                <a:latin typeface="Century Gothic"/>
                <a:ea typeface="Century Gothic"/>
                <a:cs typeface="Century Gothic"/>
                <a:sym typeface="Century Gothic"/>
              </a:rPr>
              <a:t>The child class is known as-</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2500">
                <a:latin typeface="Century Gothic"/>
                <a:ea typeface="Century Gothic"/>
                <a:cs typeface="Century Gothic"/>
                <a:sym typeface="Century Gothic"/>
              </a:rPr>
              <a:t>Derived class/ </a:t>
            </a:r>
            <a:r>
              <a:rPr lang="en-US" sz="2500" b="1">
                <a:latin typeface="Century Gothic"/>
                <a:ea typeface="Century Gothic"/>
                <a:cs typeface="Century Gothic"/>
                <a:sym typeface="Century Gothic"/>
              </a:rPr>
              <a:t>Sub Class</a:t>
            </a:r>
            <a:r>
              <a:rPr lang="en-US" sz="2500">
                <a:latin typeface="Century Gothic"/>
                <a:ea typeface="Century Gothic"/>
                <a:cs typeface="Century Gothic"/>
                <a:sym typeface="Century Gothic"/>
              </a:rPr>
              <a:t> </a:t>
            </a:r>
            <a:endParaRPr sz="2500">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2500">
              <a:latin typeface="Century Gothic"/>
              <a:ea typeface="Century Gothic"/>
              <a:cs typeface="Century Gothic"/>
              <a:sym typeface="Century Gothic"/>
            </a:endParaRPr>
          </a:p>
          <a:p>
            <a:pPr marL="0" marR="0" lvl="0" indent="0" algn="l" rtl="0">
              <a:lnSpc>
                <a:spcPct val="150000"/>
              </a:lnSpc>
              <a:spcBef>
                <a:spcPts val="0"/>
              </a:spcBef>
              <a:spcAft>
                <a:spcPts val="0"/>
              </a:spcAft>
              <a:buNone/>
            </a:pPr>
            <a:endParaRPr sz="2500">
              <a:latin typeface="Century Gothic"/>
              <a:ea typeface="Century Gothic"/>
              <a:cs typeface="Century Gothic"/>
              <a:sym typeface="Century Gothic"/>
            </a:endParaRPr>
          </a:p>
          <a:p>
            <a:pPr marL="0" marR="0" lvl="0" indent="0" algn="l" rtl="0">
              <a:lnSpc>
                <a:spcPct val="150000"/>
              </a:lnSpc>
              <a:spcBef>
                <a:spcPts val="0"/>
              </a:spcBef>
              <a:spcAft>
                <a:spcPts val="0"/>
              </a:spcAft>
              <a:buClr>
                <a:srgbClr val="000000"/>
              </a:buClr>
              <a:buSzPts val="1400"/>
              <a:buFont typeface="Arial"/>
              <a:buNone/>
            </a:pPr>
            <a:endParaRPr sz="18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a6c9ebc0df_0_0"/>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43" name="Google Shape;143;g2a6c9ebc0df_0_0"/>
          <p:cNvSpPr txBox="1"/>
          <p:nvPr/>
        </p:nvSpPr>
        <p:spPr>
          <a:xfrm>
            <a:off x="3148550" y="305925"/>
            <a:ext cx="5672400" cy="7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44" name="Google Shape;144;g2a6c9ebc0df_0_0"/>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1.1. Class declaration in java inheritance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pic>
        <p:nvPicPr>
          <p:cNvPr id="145" name="Google Shape;145;g2a6c9ebc0df_0_0"/>
          <p:cNvPicPr preferRelativeResize="0"/>
          <p:nvPr/>
        </p:nvPicPr>
        <p:blipFill>
          <a:blip r:embed="rId3">
            <a:alphaModFix/>
          </a:blip>
          <a:stretch>
            <a:fillRect/>
          </a:stretch>
        </p:blipFill>
        <p:spPr>
          <a:xfrm>
            <a:off x="3097920" y="1497400"/>
            <a:ext cx="8723731" cy="5292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95b09669e7_0_82"/>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51" name="Google Shape;151;g295b09669e7_0_82"/>
          <p:cNvSpPr txBox="1"/>
          <p:nvPr/>
        </p:nvSpPr>
        <p:spPr>
          <a:xfrm>
            <a:off x="3148625" y="1596500"/>
            <a:ext cx="8866800" cy="622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2"/>
              </a:buClr>
              <a:buSzPts val="1100"/>
              <a:buFont typeface="Arial"/>
              <a:buNone/>
            </a:pPr>
            <a:r>
              <a:rPr lang="en-US" sz="2900" dirty="0">
                <a:latin typeface="Century Gothic"/>
                <a:ea typeface="Century Gothic"/>
                <a:cs typeface="Century Gothic"/>
                <a:sym typeface="Century Gothic"/>
              </a:rPr>
              <a:t>The importance of inheritance in java program is code reusability. We can reuse the function of parent class at child class.</a:t>
            </a:r>
            <a:endParaRPr sz="2900" dirty="0">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1100"/>
              <a:buFont typeface="Arial"/>
              <a:buNone/>
            </a:pPr>
            <a:r>
              <a:rPr lang="en-US" sz="2900" dirty="0">
                <a:latin typeface="Century Gothic"/>
                <a:ea typeface="Century Gothic"/>
                <a:cs typeface="Century Gothic"/>
                <a:sym typeface="Century Gothic"/>
              </a:rPr>
              <a:t>• In java we use Extends keyword for inheritance.</a:t>
            </a:r>
            <a:endParaRPr sz="2900" dirty="0">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1100"/>
              <a:buFont typeface="Arial"/>
              <a:buNone/>
            </a:pPr>
            <a:r>
              <a:rPr lang="en-US" sz="2900" dirty="0">
                <a:latin typeface="Century Gothic"/>
                <a:ea typeface="Century Gothic"/>
                <a:cs typeface="Century Gothic"/>
                <a:sym typeface="Century Gothic"/>
              </a:rPr>
              <a:t>• Subclass and Superclass in inheritance.</a:t>
            </a:r>
            <a:endParaRPr sz="2900" dirty="0">
              <a:latin typeface="Century Gothic"/>
              <a:ea typeface="Century Gothic"/>
              <a:cs typeface="Century Gothic"/>
              <a:sym typeface="Century Gothic"/>
            </a:endParaRPr>
          </a:p>
          <a:p>
            <a:pPr marL="0" marR="0" lvl="0" indent="0" algn="l" rtl="0">
              <a:lnSpc>
                <a:spcPct val="150000"/>
              </a:lnSpc>
              <a:spcBef>
                <a:spcPts val="0"/>
              </a:spcBef>
              <a:spcAft>
                <a:spcPts val="0"/>
              </a:spcAft>
              <a:buNone/>
            </a:pPr>
            <a:endParaRPr sz="2900" dirty="0">
              <a:latin typeface="Century Gothic"/>
              <a:ea typeface="Century Gothic"/>
              <a:cs typeface="Century Gothic"/>
              <a:sym typeface="Century Gothic"/>
            </a:endParaRPr>
          </a:p>
          <a:p>
            <a:pPr marL="0" marR="0" lvl="0" indent="0" algn="l" rtl="0">
              <a:lnSpc>
                <a:spcPct val="150000"/>
              </a:lnSpc>
              <a:spcBef>
                <a:spcPts val="0"/>
              </a:spcBef>
              <a:spcAft>
                <a:spcPts val="0"/>
              </a:spcAft>
              <a:buClr>
                <a:srgbClr val="000000"/>
              </a:buClr>
              <a:buSzPts val="1400"/>
              <a:buFont typeface="Arial"/>
              <a:buNone/>
            </a:pPr>
            <a:endParaRPr sz="2200" b="0" i="0" u="none" strike="noStrike" cap="none" dirty="0">
              <a:solidFill>
                <a:srgbClr val="000000"/>
              </a:solidFill>
              <a:latin typeface="Century Gothic"/>
              <a:ea typeface="Century Gothic"/>
              <a:cs typeface="Century Gothic"/>
              <a:sym typeface="Century Gothic"/>
            </a:endParaRPr>
          </a:p>
        </p:txBody>
      </p:sp>
      <p:sp>
        <p:nvSpPr>
          <p:cNvPr id="152" name="Google Shape;152;g295b09669e7_0_82"/>
          <p:cNvSpPr txBox="1"/>
          <p:nvPr/>
        </p:nvSpPr>
        <p:spPr>
          <a:xfrm>
            <a:off x="3148625" y="291750"/>
            <a:ext cx="53964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a:latin typeface="Century Gothic"/>
                <a:ea typeface="Century Gothic"/>
                <a:cs typeface="Century Gothic"/>
                <a:sym typeface="Century Gothic"/>
              </a:rPr>
              <a:t>Java Inheritance:</a:t>
            </a:r>
            <a:endParaRPr sz="3000" b="1" i="0" u="none" strike="noStrike" cap="none">
              <a:solidFill>
                <a:srgbClr val="000000"/>
              </a:solidFill>
              <a:latin typeface="Century Gothic"/>
              <a:ea typeface="Century Gothic"/>
              <a:cs typeface="Century Gothic"/>
              <a:sym typeface="Century Gothic"/>
            </a:endParaRPr>
          </a:p>
        </p:txBody>
      </p:sp>
      <p:sp>
        <p:nvSpPr>
          <p:cNvPr id="153" name="Google Shape;153;g295b09669e7_0_82"/>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1.2. Importance of Inheritance</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1.3. Super class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Sup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a272dd9f12_0_41"/>
          <p:cNvSpPr/>
          <p:nvPr/>
        </p:nvSpPr>
        <p:spPr>
          <a:xfrm>
            <a:off x="4100" y="8200"/>
            <a:ext cx="2829300" cy="678120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159" name="Google Shape;159;g2a272dd9f12_0_41"/>
          <p:cNvSpPr txBox="1"/>
          <p:nvPr/>
        </p:nvSpPr>
        <p:spPr>
          <a:xfrm>
            <a:off x="3046625" y="203950"/>
            <a:ext cx="6161100" cy="71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600" b="1">
                <a:latin typeface="Century Gothic"/>
                <a:ea typeface="Century Gothic"/>
                <a:cs typeface="Century Gothic"/>
                <a:sym typeface="Century Gothic"/>
              </a:rPr>
              <a:t>Parent class/ Super class/ Base class</a:t>
            </a:r>
            <a:endParaRPr sz="2600" b="1" i="0" u="none" strike="noStrike" cap="none">
              <a:solidFill>
                <a:srgbClr val="000000"/>
              </a:solidFill>
              <a:latin typeface="Century Gothic"/>
              <a:ea typeface="Century Gothic"/>
              <a:cs typeface="Century Gothic"/>
              <a:sym typeface="Century Gothic"/>
            </a:endParaRPr>
          </a:p>
        </p:txBody>
      </p:sp>
      <p:sp>
        <p:nvSpPr>
          <p:cNvPr id="160" name="Google Shape;160;g2a272dd9f12_0_41"/>
          <p:cNvSpPr txBox="1"/>
          <p:nvPr/>
        </p:nvSpPr>
        <p:spPr>
          <a:xfrm>
            <a:off x="4100" y="137825"/>
            <a:ext cx="2829300" cy="678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1.Inheritance in java</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1.1. Class declaration in java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1.2. Importance of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b="1">
                <a:solidFill>
                  <a:schemeClr val="dk2"/>
                </a:solidFill>
                <a:latin typeface="Century Gothic"/>
                <a:ea typeface="Century Gothic"/>
                <a:cs typeface="Century Gothic"/>
                <a:sym typeface="Century Gothic"/>
              </a:rPr>
              <a:t>   1.3. Super class </a:t>
            </a:r>
            <a:endParaRPr sz="4400" b="1">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Sub class</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1.4. Protected class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2. Types of Inheritance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2.1. Single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2.2. Multi-level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2.3. Hierarchical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2.4.  Hybrid inheritance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3. Super Keyword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3.1. Usage of Super in Java</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4. Refer immediate parent class instance variable</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5. Refer immediate parent class method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6. Invoke parent class constructor</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7.Polymorphism in Java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7.1. 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7.2. Disadvantages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8. Types of Polymorphism</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 Static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8.1.1. Method Overloading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  Dynamic Binding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8.2.1. Method Overriding</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      8.3. Static Binding vs Dynamic Binding </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ts val="275"/>
              <a:buFont typeface="Arial"/>
              <a:buNone/>
            </a:pPr>
            <a:r>
              <a:rPr lang="en-US" sz="4400">
                <a:solidFill>
                  <a:schemeClr val="dk2"/>
                </a:solidFill>
                <a:latin typeface="Century Gothic"/>
                <a:ea typeface="Century Gothic"/>
                <a:cs typeface="Century Gothic"/>
                <a:sym typeface="Century Gothic"/>
              </a:rPr>
              <a:t>9. Final Keyword</a:t>
            </a:r>
            <a:endParaRPr sz="4400">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2"/>
              </a:buClr>
              <a:buSzPct val="84932"/>
              <a:buFont typeface="Arial"/>
              <a:buNone/>
            </a:pPr>
            <a:endParaRPr sz="1295">
              <a:solidFill>
                <a:schemeClr val="dk2"/>
              </a:solidFill>
              <a:latin typeface="Century Gothic"/>
              <a:ea typeface="Century Gothic"/>
              <a:cs typeface="Century Gothic"/>
              <a:sym typeface="Century Gothic"/>
            </a:endParaRPr>
          </a:p>
          <a:p>
            <a:pPr marL="0" marR="0" lvl="0" indent="0" algn="l" rtl="0">
              <a:lnSpc>
                <a:spcPct val="150000"/>
              </a:lnSpc>
              <a:spcBef>
                <a:spcPts val="0"/>
              </a:spcBef>
              <a:spcAft>
                <a:spcPts val="0"/>
              </a:spcAft>
              <a:buClr>
                <a:schemeClr val="dk2"/>
              </a:buClr>
              <a:buSzPct val="26859"/>
              <a:buFont typeface="Arial"/>
              <a:buNone/>
            </a:pPr>
            <a:endParaRPr sz="4095" b="1">
              <a:solidFill>
                <a:schemeClr val="dk2"/>
              </a:solidFill>
              <a:latin typeface="Century Gothic"/>
              <a:ea typeface="Century Gothic"/>
              <a:cs typeface="Century Gothic"/>
              <a:sym typeface="Century Gothic"/>
            </a:endParaRPr>
          </a:p>
        </p:txBody>
      </p:sp>
      <p:sp>
        <p:nvSpPr>
          <p:cNvPr id="2" name="Rectangle 1"/>
          <p:cNvSpPr/>
          <p:nvPr/>
        </p:nvSpPr>
        <p:spPr>
          <a:xfrm>
            <a:off x="3046625" y="1240213"/>
            <a:ext cx="6096000" cy="3262432"/>
          </a:xfrm>
          <a:prstGeom prst="rect">
            <a:avLst/>
          </a:prstGeom>
        </p:spPr>
        <p:txBody>
          <a:bodyPr>
            <a:spAutoFit/>
          </a:bodyPr>
          <a:lstStyle/>
          <a:p>
            <a:r>
              <a:rPr lang="en-US" sz="2400" dirty="0"/>
              <a:t>//Super Class</a:t>
            </a:r>
            <a:endParaRPr lang="en-US" sz="2400" dirty="0" smtClean="0"/>
          </a:p>
          <a:p>
            <a:r>
              <a:rPr lang="en-US" sz="2400" dirty="0" smtClean="0"/>
              <a:t>class Vehicle</a:t>
            </a:r>
          </a:p>
          <a:p>
            <a:r>
              <a:rPr lang="en-US" sz="2400" dirty="0" smtClean="0"/>
              <a:t> { </a:t>
            </a:r>
            <a:endParaRPr lang="en-US" sz="2400" dirty="0"/>
          </a:p>
          <a:p>
            <a:r>
              <a:rPr lang="en-US" sz="2400" dirty="0"/>
              <a:t>  protected String brand = "Ford";</a:t>
            </a:r>
          </a:p>
          <a:p>
            <a:r>
              <a:rPr lang="en-US" sz="2400" dirty="0"/>
              <a:t>  public void honk() {</a:t>
            </a:r>
          </a:p>
          <a:p>
            <a:r>
              <a:rPr lang="en-US" sz="2400" dirty="0"/>
              <a:t>    </a:t>
            </a:r>
            <a:r>
              <a:rPr lang="en-US" sz="2400" dirty="0" err="1"/>
              <a:t>System.out.println</a:t>
            </a:r>
            <a:r>
              <a:rPr lang="en-US" sz="2400" dirty="0"/>
              <a:t>("</a:t>
            </a:r>
            <a:r>
              <a:rPr lang="en-US" sz="2400" dirty="0" err="1"/>
              <a:t>Tuut</a:t>
            </a:r>
            <a:r>
              <a:rPr lang="en-US" sz="2400" dirty="0"/>
              <a:t>, </a:t>
            </a:r>
            <a:r>
              <a:rPr lang="en-US" sz="2400" dirty="0" err="1"/>
              <a:t>tuut</a:t>
            </a:r>
            <a:r>
              <a:rPr lang="en-US" sz="2400" dirty="0"/>
              <a:t>!");</a:t>
            </a:r>
          </a:p>
          <a:p>
            <a:r>
              <a:rPr lang="en-US" sz="2400" dirty="0"/>
              <a:t>  }</a:t>
            </a:r>
          </a:p>
          <a:p>
            <a:r>
              <a:rPr lang="en-US" sz="2400" dirty="0"/>
              <a: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Continental World 16x9">
  <a:themeElements>
    <a:clrScheme name="Continental_16x9">
      <a:dk1>
        <a:srgbClr val="545454"/>
      </a:dk1>
      <a:lt1>
        <a:srgbClr val="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7830</Words>
  <Application>Microsoft Office PowerPoint</Application>
  <PresentationFormat>Widescreen</PresentationFormat>
  <Paragraphs>1473</Paragraphs>
  <Slides>47</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inter-regular</vt:lpstr>
      <vt:lpstr>Arial</vt:lpstr>
      <vt:lpstr>Times New Roman</vt:lpstr>
      <vt:lpstr>Lato</vt:lpstr>
      <vt:lpstr>Century Gothic</vt:lpstr>
      <vt:lpstr>Calibri</vt:lpstr>
      <vt:lpstr>Continental World 16x9</vt:lpstr>
      <vt:lpstr>Object Oriented Programming and Design   WEEK 5 – Inheritance and Polymorphism</vt:lpstr>
      <vt:lpstr>PowerPoint Presentation</vt:lpstr>
      <vt:lpstr>LET’S GET STARTED WITH LECTURE 5</vt:lpstr>
      <vt:lpstr>Inheritance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Polymorphism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and Design   WEEK 5 – Inheritance and Polymorphism</dc:title>
  <dc:creator>dell</dc:creator>
  <cp:lastModifiedBy>Subash</cp:lastModifiedBy>
  <cp:revision>14</cp:revision>
  <dcterms:created xsi:type="dcterms:W3CDTF">2019-10-23T12:39:44Z</dcterms:created>
  <dcterms:modified xsi:type="dcterms:W3CDTF">2023-12-18T06:00:46Z</dcterms:modified>
</cp:coreProperties>
</file>